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358" r:id="rId3"/>
    <p:sldId id="293" r:id="rId4"/>
    <p:sldId id="257" r:id="rId5"/>
    <p:sldId id="315" r:id="rId6"/>
    <p:sldId id="326" r:id="rId7"/>
    <p:sldId id="258" r:id="rId8"/>
    <p:sldId id="335" r:id="rId9"/>
    <p:sldId id="266" r:id="rId10"/>
    <p:sldId id="353" r:id="rId11"/>
    <p:sldId id="275" r:id="rId12"/>
    <p:sldId id="300" r:id="rId13"/>
    <p:sldId id="328" r:id="rId14"/>
    <p:sldId id="267" r:id="rId15"/>
    <p:sldId id="351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294" r:id="rId25"/>
    <p:sldId id="329" r:id="rId26"/>
    <p:sldId id="295" r:id="rId27"/>
    <p:sldId id="336" r:id="rId28"/>
    <p:sldId id="352" r:id="rId29"/>
    <p:sldId id="333" r:id="rId30"/>
    <p:sldId id="281" r:id="rId31"/>
    <p:sldId id="292" r:id="rId32"/>
    <p:sldId id="308" r:id="rId33"/>
    <p:sldId id="332" r:id="rId34"/>
    <p:sldId id="357" r:id="rId35"/>
    <p:sldId id="280" r:id="rId36"/>
    <p:sldId id="279" r:id="rId37"/>
    <p:sldId id="278" r:id="rId38"/>
    <p:sldId id="277" r:id="rId39"/>
    <p:sldId id="269" r:id="rId40"/>
    <p:sldId id="316" r:id="rId41"/>
    <p:sldId id="271" r:id="rId42"/>
    <p:sldId id="270" r:id="rId43"/>
    <p:sldId id="297" r:id="rId44"/>
    <p:sldId id="324" r:id="rId45"/>
    <p:sldId id="298" r:id="rId46"/>
    <p:sldId id="310" r:id="rId47"/>
    <p:sldId id="259" r:id="rId48"/>
    <p:sldId id="323" r:id="rId49"/>
    <p:sldId id="312" r:id="rId50"/>
    <p:sldId id="319" r:id="rId51"/>
    <p:sldId id="322" r:id="rId52"/>
    <p:sldId id="317" r:id="rId53"/>
    <p:sldId id="299" r:id="rId54"/>
    <p:sldId id="349" r:id="rId55"/>
    <p:sldId id="346" r:id="rId56"/>
    <p:sldId id="348" r:id="rId57"/>
    <p:sldId id="285" r:id="rId58"/>
    <p:sldId id="284" r:id="rId59"/>
    <p:sldId id="288" r:id="rId60"/>
    <p:sldId id="356" r:id="rId61"/>
    <p:sldId id="318" r:id="rId62"/>
    <p:sldId id="354" r:id="rId63"/>
    <p:sldId id="355" r:id="rId64"/>
    <p:sldId id="313" r:id="rId65"/>
    <p:sldId id="306" r:id="rId66"/>
    <p:sldId id="309" r:id="rId67"/>
    <p:sldId id="286" r:id="rId68"/>
    <p:sldId id="325" r:id="rId69"/>
  </p:sldIdLst>
  <p:sldSz cx="12192000" cy="6858000"/>
  <p:notesSz cx="7099300" cy="1022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CC"/>
    <a:srgbClr val="FFFF66"/>
    <a:srgbClr val="F51329"/>
    <a:srgbClr val="F10FC1"/>
    <a:srgbClr val="66FFFF"/>
    <a:srgbClr val="CCFFCC"/>
    <a:srgbClr val="D3DE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>
        <p:scale>
          <a:sx n="75" d="100"/>
          <a:sy n="75" d="100"/>
        </p:scale>
        <p:origin x="54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F0294-E746-46D6-8E44-0BB3F6ADA445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7938"/>
            <a:ext cx="6134100" cy="3451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19663"/>
            <a:ext cx="5680075" cy="40259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0738"/>
            <a:ext cx="3076575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10738"/>
            <a:ext cx="3076575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CFDFF-3FEA-422F-BC27-FBBF18A7C8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34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70E4-07EF-4ED1-8A25-DD7A299FF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3C364-3621-4820-BF5D-0ADEA1A0D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CF50A-7F47-4336-A028-E79692FC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C236F-D161-4932-8227-A45EB93E9457}" type="datetime1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2106E-576B-4325-B352-C545B0306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2F602-1FB3-42B9-9183-4CD220BC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854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5AC2-0438-4E52-B1CD-95DD29FE7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43E28-FE34-44EB-8DAF-F9A0FDC43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DCEC2-3F90-4066-83B2-CFB7EF1FD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91D1-C45C-4BB0-A59F-0794EE732952}" type="datetime1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EA329-90A1-4FF7-92B0-7F1CE2BD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A2581-47FF-4580-B5DC-41273C107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68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481754-4764-470B-AD7A-AAC1C52B59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6C389C-A87A-44D9-ABC2-0F2263E7B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1C515-4D5E-4A47-898F-15BF2F233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A914-830B-4A46-8B45-2BF2443FA357}" type="datetime1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76F8E-9495-432C-9968-5514BEDA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72724-2068-4469-9137-6ACC177B0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162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6CE4-EC7A-4EDA-91BC-270B84EC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FC6B0-829F-4998-9709-3C4DD1A8F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F1223-4474-498C-983F-89E320411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79C5-16C7-481C-90C2-B719C4D2E5E4}" type="datetime1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B55DF-1C70-40BA-8C4C-EC642C58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7BDEA-4446-4A2B-AC55-8DF72657B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8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4B148-2F15-4219-9658-7DE12CA8E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B02FF-B367-4291-BC3C-42F6FB904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14241-EE0B-4AD8-93AE-D4C789491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9881-7D82-484A-ACBB-9C4EE0718FD5}" type="datetime1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3D1EF-E832-4096-B92A-C12C16A19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A9FE0-EAA8-409F-BA95-EBFECF1A4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63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15E1-287F-4F85-8E44-58C42699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0B923-3A73-4ADC-B167-B1E67F1B78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45C7B-A3E6-4FE1-BD18-67DAF7EB4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3E8E9-EFAB-4FE2-94E0-9247C559F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BF5D-6367-4CA0-9211-3F0EB3F0BD0E}" type="datetime1">
              <a:rPr lang="en-GB" smtClean="0"/>
              <a:t>11/03/2021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5BE65-8C4B-40F3-909B-D468F475C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44AD5-956D-499E-8B4C-DFC433FF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02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E6774-2F6E-4EC8-88F8-CEDF0759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A8196-041B-4B51-AC2A-6A6A7DB4D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ACDAE-E358-4E40-8AF5-6192BF940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9C89C9-EAE6-4FAE-BDF7-B0243D9D5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34A85-DA70-4505-A6E2-6ECB8AC5E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26FE1-A6B3-40F5-9D3C-B2651AA1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80032-5F2B-42DE-AFF3-4F189C023464}" type="datetime1">
              <a:rPr lang="en-GB" smtClean="0"/>
              <a:t>11/03/2021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A39D5F-DB2F-44FD-AB60-A49915634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B8C4E-F600-46D6-BDCF-52C5B768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03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5B71D-08AE-45E2-8615-22B5DE381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01E4E-404F-4F6B-837E-306A83755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57FF-E7A3-49DF-9055-AE3AFE97E220}" type="datetime1">
              <a:rPr lang="en-GB" smtClean="0"/>
              <a:t>11/03/2021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9C8CA-08DB-47B2-9A0C-AA6D3A784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6EAE02-C109-4379-AA46-E636260DD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89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F42C7-EC6A-40A3-B97C-BCE4ED88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897CC-D66D-4969-9EC4-367B2CB01545}" type="datetime1">
              <a:rPr lang="en-GB" smtClean="0"/>
              <a:t>11/03/2021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BA7C89-85A5-454E-8FBE-BD65AC2B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EA188-ED15-4A2F-B837-CBCF45D9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917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4A243-3094-4759-A4FE-848B3E1B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16D14-C46D-4481-BEB5-810CDCBDE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D4A6C-C52F-43CA-B01C-1ED0410E1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DD5B2-053C-4017-99A5-C4ADC816B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8DCC-4FAB-48A3-96E3-0575700ECFE9}" type="datetime1">
              <a:rPr lang="en-GB" smtClean="0"/>
              <a:t>11/03/2021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255FA-836A-44C6-B958-EE6D30189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4A135-EBF9-416F-846D-B2606AE1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73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F5C2A-93D0-4ABB-A9DA-A0DE5B5BD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64155A-0157-4BFA-9E88-B613FDD00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BB2C3-073F-49B1-9850-ABC8EAACB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89798-B600-4876-A292-0F3ED82D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6D8A-C9C4-4AAF-BF64-37A765670E8F}" type="datetime1">
              <a:rPr lang="en-GB" smtClean="0"/>
              <a:t>11/03/2021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6D600-4DB3-4BE6-A8C3-CCCF3334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40A8E-921F-4049-B72E-A0C6A5D9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176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13F06E-0BD6-41C9-9C64-8A14C0B3F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FFA32-AB93-4AC9-841E-A985B18CA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56BA2-3DB7-4EFD-A2A8-F16F58DDA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EFB3C-0689-4B9E-9F35-376265A60CC5}" type="datetime1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B7BAC-D609-4D14-8CCC-2F1CC2C70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6BED0-4A58-4712-A7DA-F9CEBB91D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47C88-B177-4E87-8260-DE4851C71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1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://www.m0icr.com/" TargetMode="External"/><Relationship Id="rId7" Type="http://schemas.openxmlformats.org/officeDocument/2006/relationships/image" Target="../media/image3.png"/><Relationship Id="rId2" Type="http://schemas.openxmlformats.org/officeDocument/2006/relationships/hyperlink" Target="mailto:m0icr@drownedrats.uk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mailto:m0icr@live.com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://www.m0icr.com/" TargetMode="External"/><Relationship Id="rId7" Type="http://schemas.openxmlformats.org/officeDocument/2006/relationships/image" Target="../media/image3.png"/><Relationship Id="rId2" Type="http://schemas.openxmlformats.org/officeDocument/2006/relationships/hyperlink" Target="mailto:m0icr@drownedrats.uk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mailto:m0icr@live.com" TargetMode="Externa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thedxshop.com/product/powabeam-ukac144-8-144mhz-antenna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m0ukd.com/homebrew/antennas/144mhz-2m-portable-yagi-vhf-beam-antenna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hyperlink" Target="https://youtu.be/BmHoQrDfw-0" TargetMode="External"/><Relationship Id="rId4" Type="http://schemas.openxmlformats.org/officeDocument/2006/relationships/hyperlink" Target="https://qrznow.com/tape-measure-yagi-beam-antenna-ham-radio-qa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hackgreensdr.org:8902/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://farnham-sd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websdr.org/" TargetMode="External"/><Relationship Id="rId5" Type="http://schemas.openxmlformats.org/officeDocument/2006/relationships/hyperlink" Target="http://sdr.shbrg.nl:8074/" TargetMode="External"/><Relationship Id="rId4" Type="http://schemas.openxmlformats.org/officeDocument/2006/relationships/hyperlink" Target="http://81.174.147.103:8901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0icr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gloff.eu/googlemap_v3/carto.php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gbcc.org/vhf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rsgb.services/public/bandplans/docs/rsgb_band_plan_2021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minos.sourceforge.net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hyperlink" Target="http://www.airscout.eu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youtube.com/watch?v=g6IFVdu031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www.dxinfocentre.com/tropo_nwe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mmonvhf.de/index.php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B3AonADU8uo" TargetMode="External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m0icr@drownedrats.uk" TargetMode="External"/><Relationship Id="rId7" Type="http://schemas.openxmlformats.org/officeDocument/2006/relationships/image" Target="../media/image3.png"/><Relationship Id="rId2" Type="http://schemas.openxmlformats.org/officeDocument/2006/relationships/hyperlink" Target="mailto:m1smh@drownedrats.uk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hyperlink" Target="https://www.g3rat.com/join-us-2/" TargetMode="External"/><Relationship Id="rId4" Type="http://schemas.openxmlformats.org/officeDocument/2006/relationships/hyperlink" Target="http://www.g3rat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F8C290-9025-446A-8AB5-8CA934C6CC34}"/>
              </a:ext>
            </a:extLst>
          </p:cNvPr>
          <p:cNvSpPr txBox="1"/>
          <p:nvPr/>
        </p:nvSpPr>
        <p:spPr>
          <a:xfrm>
            <a:off x="184047" y="99768"/>
            <a:ext cx="11864867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ranklin Gothic Heavy" panose="020B0903020102020204" pitchFamily="34" charset="0"/>
              </a:rPr>
              <a:t>A Beginner’s Guide to VHF </a:t>
            </a:r>
            <a:r>
              <a:rPr lang="en-GB" sz="4000" b="1" dirty="0" err="1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ranklin Gothic Heavy" panose="020B0903020102020204" pitchFamily="34" charset="0"/>
              </a:rPr>
              <a:t>DXing</a:t>
            </a:r>
            <a:r>
              <a:rPr lang="en-GB" sz="4000" b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ranklin Gothic Heavy" panose="020B0903020102020204" pitchFamily="34" charset="0"/>
              </a:rPr>
              <a:t> and Contesting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8C8490-53B2-4F03-8F7F-1657461DB835}"/>
              </a:ext>
            </a:extLst>
          </p:cNvPr>
          <p:cNvSpPr txBox="1"/>
          <p:nvPr/>
        </p:nvSpPr>
        <p:spPr>
          <a:xfrm>
            <a:off x="-169996" y="4585135"/>
            <a:ext cx="1186486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M0ICR - Carl Ratcliffe</a:t>
            </a:r>
          </a:p>
          <a:p>
            <a:pPr algn="ctr"/>
            <a:r>
              <a:rPr lang="en-GB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Drowned Rats Radio Group Club Sec</a:t>
            </a:r>
          </a:p>
          <a:p>
            <a:pPr algn="ctr"/>
            <a:r>
              <a:rPr lang="en-GB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m0icr@drownedrats.uk</a:t>
            </a:r>
            <a:endParaRPr lang="en-GB" sz="2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www.m0icr.com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m0icr@live.com</a:t>
            </a:r>
            <a:endParaRPr lang="en-GB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dirty="0">
              <a:solidFill>
                <a:schemeClr val="accent2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F5C754-01DD-40BD-8BBA-2B72C1CD8C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7957"/>
            <a:ext cx="4572000" cy="2956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0CCD95-84A4-4BD9-8554-81154E6734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6538" y="1355521"/>
            <a:ext cx="1955462" cy="299097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A87D621-E203-4A2B-8681-E216887B2643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8A48C9-4EA6-47CE-B77E-48838FF1C15E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8D261A1A-E27A-4126-97D6-321B4946B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162F004-927F-4CA6-AB34-B01822EC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037897-B92D-43A6-89C6-F1F4087681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387460"/>
            <a:ext cx="3967676" cy="2908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22CD4-6156-4A00-A78A-21B1B03F8E3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589" y="1387459"/>
            <a:ext cx="1601187" cy="290804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B928F-D91F-4CB4-89D4-0AB5B827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1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2139DF-D0B2-4D9B-9A8B-A04E258B232B}"/>
              </a:ext>
            </a:extLst>
          </p:cNvPr>
          <p:cNvSpPr txBox="1"/>
          <p:nvPr/>
        </p:nvSpPr>
        <p:spPr>
          <a:xfrm>
            <a:off x="1828643" y="850755"/>
            <a:ext cx="913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00B0F0"/>
                </a:solidFill>
              </a:rPr>
              <a:t>A presentation to The Radio Society of Harrow – 12</a:t>
            </a:r>
            <a:r>
              <a:rPr lang="en-GB" sz="2400" b="1" i="1" baseline="30000" dirty="0">
                <a:solidFill>
                  <a:srgbClr val="00B0F0"/>
                </a:solidFill>
              </a:rPr>
              <a:t>th</a:t>
            </a:r>
            <a:r>
              <a:rPr lang="en-GB" sz="2400" b="1" i="1" dirty="0">
                <a:solidFill>
                  <a:srgbClr val="00B0F0"/>
                </a:solidFill>
              </a:rPr>
              <a:t> March 2021</a:t>
            </a:r>
          </a:p>
        </p:txBody>
      </p:sp>
    </p:spTree>
    <p:extLst>
      <p:ext uri="{BB962C8B-B14F-4D97-AF65-F5344CB8AC3E}">
        <p14:creationId xmlns:p14="http://schemas.microsoft.com/office/powerpoint/2010/main" val="1947713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Radio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0D355A-B9B8-403A-B834-4D6EBBD52F56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558ECB-EC19-4A58-9F52-61E40C4F6DCD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1B468BB-8EC8-4B04-8521-E0959C1F1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CE22416-6672-478F-9606-7A1AA8C80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16B096-4DFB-4977-AE9D-01691904FB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225" y="1280874"/>
            <a:ext cx="9438441" cy="4498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A9627D-3DDB-478D-88B7-361BF9B44610}"/>
              </a:ext>
            </a:extLst>
          </p:cNvPr>
          <p:cNvSpPr txBox="1"/>
          <p:nvPr/>
        </p:nvSpPr>
        <p:spPr>
          <a:xfrm>
            <a:off x="1174958" y="759773"/>
            <a:ext cx="671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Icom</a:t>
            </a:r>
            <a:r>
              <a:rPr lang="en-GB" sz="2400" dirty="0"/>
              <a:t> 9700 – 2m, 70cm, 23cm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22ACB-0F1D-46E1-B2DB-C8211825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517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Radio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316DA-F8AD-404E-B100-2754FEE77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34" y="1512317"/>
            <a:ext cx="11155765" cy="2869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51E7786-D402-45A3-BB1F-9318F6106F3F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B8329B-B5E5-49D5-9CB0-1422F1CFC618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0E8B56F8-3BEA-4448-B3FB-68ADE195F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88F48323-5C88-476B-8CCE-4D41DEEDB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BBFC18C-8B46-4D43-A985-D33D272F9EB5}"/>
              </a:ext>
            </a:extLst>
          </p:cNvPr>
          <p:cNvSpPr txBox="1"/>
          <p:nvPr/>
        </p:nvSpPr>
        <p:spPr>
          <a:xfrm>
            <a:off x="336934" y="974703"/>
            <a:ext cx="671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Oldies but goldies!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34F67-E209-45AC-A688-2D3D749E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398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010A398-C9BC-41DD-AFA8-75B389924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954" y="898642"/>
            <a:ext cx="4210638" cy="45726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Radio - transverters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23D799-3D61-452D-B899-D5B80E8AA4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629" y="845695"/>
            <a:ext cx="4222067" cy="27386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D8AABC-91FC-4295-A1CD-08EE2F0927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30" y="3584300"/>
            <a:ext cx="4222066" cy="2345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FF1AE3-14E5-435F-81EF-84ECA0987C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21286" y="1992642"/>
            <a:ext cx="4444535" cy="2192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55A3BA-B932-41D9-842A-7481B98076EC}"/>
              </a:ext>
            </a:extLst>
          </p:cNvPr>
          <p:cNvSpPr txBox="1"/>
          <p:nvPr/>
        </p:nvSpPr>
        <p:spPr>
          <a:xfrm>
            <a:off x="2319708" y="5416489"/>
            <a:ext cx="489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</a:rPr>
              <a:t>£30 rally/</a:t>
            </a:r>
            <a:r>
              <a:rPr lang="en-GB" sz="2400" dirty="0" err="1">
                <a:highlight>
                  <a:srgbClr val="FFFF00"/>
                </a:highlight>
              </a:rPr>
              <a:t>ebay</a:t>
            </a:r>
            <a:endParaRPr lang="en-GB" sz="2400" dirty="0"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C7CB01-C18D-4F9B-925F-8582913B0AFA}"/>
              </a:ext>
            </a:extLst>
          </p:cNvPr>
          <p:cNvSpPr txBox="1"/>
          <p:nvPr/>
        </p:nvSpPr>
        <p:spPr>
          <a:xfrm>
            <a:off x="7131038" y="5437396"/>
            <a:ext cx="489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</a:rPr>
              <a:t>£30 </a:t>
            </a:r>
            <a:r>
              <a:rPr lang="en-GB" sz="2400" dirty="0" err="1">
                <a:highlight>
                  <a:srgbClr val="FFFF00"/>
                </a:highlight>
              </a:rPr>
              <a:t>ebay</a:t>
            </a:r>
            <a:endParaRPr lang="en-GB" sz="2400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425C28-5F2F-4179-9C5E-DD9C7C457969}"/>
              </a:ext>
            </a:extLst>
          </p:cNvPr>
          <p:cNvSpPr txBox="1"/>
          <p:nvPr/>
        </p:nvSpPr>
        <p:spPr>
          <a:xfrm>
            <a:off x="9200373" y="5435375"/>
            <a:ext cx="489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</a:rPr>
              <a:t>£400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5BF46-8821-41EA-ADC4-9673FA075E6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2E63C1B9-96E0-4636-AD34-595131BC7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99C77E12-5D8B-480D-B9B0-963A893E7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9320C99-5386-45CD-B7C9-E59139A8E9DE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C920E-C805-4BA7-A05E-E079D3AF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608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0B2FEEC-AF52-44E0-82CE-F35DDA3BF2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603" y="1331223"/>
            <a:ext cx="7735924" cy="43514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501E86-F30F-4378-BA29-C79913430CDB}"/>
              </a:ext>
            </a:extLst>
          </p:cNvPr>
          <p:cNvSpPr/>
          <p:nvPr/>
        </p:nvSpPr>
        <p:spPr>
          <a:xfrm>
            <a:off x="241541" y="838024"/>
            <a:ext cx="3917830" cy="1016656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Practical HF to GHz transceiver using GNU Radio / </a:t>
            </a:r>
            <a:r>
              <a:rPr lang="en-GB" sz="2000" dirty="0" err="1"/>
              <a:t>HackRF</a:t>
            </a:r>
            <a:r>
              <a:rPr lang="en-GB" sz="2000" dirty="0"/>
              <a:t> and RPi</a:t>
            </a:r>
          </a:p>
          <a:p>
            <a:pPr algn="ctr"/>
            <a:r>
              <a:rPr lang="en-GB" sz="2000" dirty="0"/>
              <a:t>By Gordon G3WJG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Homebrew – recent projects by Rats</a:t>
            </a:r>
          </a:p>
        </p:txBody>
      </p:sp>
      <p:sp>
        <p:nvSpPr>
          <p:cNvPr id="9" name="AutoShape 2" descr="preview url image">
            <a:extLst>
              <a:ext uri="{FF2B5EF4-FFF2-40B4-BE49-F238E27FC236}">
                <a16:creationId xmlns:a16="http://schemas.microsoft.com/office/drawing/2014/main" id="{E9980835-DCD8-4251-B69C-9008EDA446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819B9B-7DBC-4245-8633-16AA45A45C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59" y="1926659"/>
            <a:ext cx="3444996" cy="24730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9B2704-F0E5-42FB-A8D9-7C98938AEB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168" y="4435832"/>
            <a:ext cx="2249406" cy="149506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E1AB2DF-ADC6-4A6E-A038-90B4131D2568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9E87AD-0716-4539-A388-04A85674A1A3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463D08A8-4C3E-450B-BDC3-1DEAB97AE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7D523B8F-31EB-4920-84A1-6B4C758D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75649EDD-8984-4742-B917-F4A0F58B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281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Antenna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28F258-5A71-44A2-90A0-15F1096FD354}"/>
              </a:ext>
            </a:extLst>
          </p:cNvPr>
          <p:cNvSpPr txBox="1"/>
          <p:nvPr/>
        </p:nvSpPr>
        <p:spPr>
          <a:xfrm>
            <a:off x="224287" y="845389"/>
            <a:ext cx="823822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/>
              <a:t>Polarisation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</a:p>
          <a:p>
            <a:pPr marL="514350" indent="-514350">
              <a:buAutoNum type="arabicPeriod"/>
            </a:pPr>
            <a:r>
              <a:rPr lang="en-GB" sz="2800" b="1" dirty="0"/>
              <a:t>V</a:t>
            </a:r>
            <a:r>
              <a:rPr lang="en-GB" sz="2800" b="1" dirty="0">
                <a:solidFill>
                  <a:schemeClr val="bg2">
                    <a:lumMod val="10000"/>
                  </a:schemeClr>
                </a:solidFill>
              </a:rPr>
              <a:t>erticals</a:t>
            </a:r>
          </a:p>
          <a:p>
            <a:pPr marL="514350" indent="-514350">
              <a:buAutoNum type="arabicPeriod"/>
            </a:pPr>
            <a:r>
              <a:rPr lang="en-GB" sz="2800" b="1" dirty="0">
                <a:solidFill>
                  <a:schemeClr val="bg2">
                    <a:lumMod val="10000"/>
                  </a:schemeClr>
                </a:solidFill>
              </a:rPr>
              <a:t>Beams</a:t>
            </a:r>
          </a:p>
          <a:p>
            <a:pPr marL="514350" indent="-514350">
              <a:buAutoNum type="arabicPeriod"/>
            </a:pPr>
            <a:r>
              <a:rPr lang="en-GB" sz="2800" b="1" dirty="0">
                <a:solidFill>
                  <a:schemeClr val="bg2">
                    <a:lumMod val="10000"/>
                  </a:schemeClr>
                </a:solidFill>
              </a:rPr>
              <a:t>Dual banders</a:t>
            </a:r>
          </a:p>
          <a:p>
            <a:pPr marL="514350" indent="-514350">
              <a:buAutoNum type="arabicPeriod"/>
            </a:pPr>
            <a:r>
              <a:rPr lang="en-GB" sz="2800" b="1" dirty="0">
                <a:solidFill>
                  <a:schemeClr val="bg2">
                    <a:lumMod val="10000"/>
                  </a:schemeClr>
                </a:solidFill>
              </a:rPr>
              <a:t>Novel designs</a:t>
            </a:r>
          </a:p>
          <a:p>
            <a:pPr marL="971550" lvl="1" indent="-514350">
              <a:buFont typeface="Wingdings" panose="05000000000000000000" pitchFamily="2" charset="2"/>
              <a:buChar char="q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Halo</a:t>
            </a:r>
          </a:p>
          <a:p>
            <a:pPr marL="971550" lvl="1" indent="-514350">
              <a:buFont typeface="Wingdings" panose="05000000000000000000" pitchFamily="2" charset="2"/>
              <a:buChar char="q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HB9CV</a:t>
            </a:r>
          </a:p>
          <a:p>
            <a:pPr marL="971550" lvl="1" indent="-514350">
              <a:buFont typeface="Wingdings" panose="05000000000000000000" pitchFamily="2" charset="2"/>
              <a:buChar char="q"/>
            </a:pPr>
            <a:r>
              <a:rPr lang="en-GB" sz="2800" dirty="0" err="1">
                <a:solidFill>
                  <a:schemeClr val="bg2">
                    <a:lumMod val="10000"/>
                  </a:schemeClr>
                </a:solidFill>
              </a:rPr>
              <a:t>Moxon</a:t>
            </a:r>
            <a:endParaRPr lang="en-GB" sz="2800" dirty="0">
              <a:solidFill>
                <a:schemeClr val="bg2">
                  <a:lumMod val="10000"/>
                </a:schemeClr>
              </a:solidFill>
            </a:endParaRPr>
          </a:p>
          <a:p>
            <a:pPr marL="971550" lvl="1" indent="-514350">
              <a:buFont typeface="Wingdings" panose="05000000000000000000" pitchFamily="2" charset="2"/>
              <a:buChar char="q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Big Wheel </a:t>
            </a:r>
          </a:p>
          <a:p>
            <a:pPr marL="971550" lvl="1" indent="-514350">
              <a:buFont typeface="Wingdings" panose="05000000000000000000" pitchFamily="2" charset="2"/>
              <a:buChar char="q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Slim Jim etc </a:t>
            </a:r>
            <a:r>
              <a:rPr lang="en-GB" sz="2800" dirty="0" err="1">
                <a:solidFill>
                  <a:schemeClr val="bg2">
                    <a:lumMod val="10000"/>
                  </a:schemeClr>
                </a:solidFill>
              </a:rPr>
              <a:t>etc</a:t>
            </a:r>
            <a:endParaRPr lang="en-GB" sz="2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GB" sz="2800" b="1" dirty="0">
                <a:solidFill>
                  <a:schemeClr val="bg2">
                    <a:lumMod val="10000"/>
                  </a:schemeClr>
                </a:solidFill>
              </a:rPr>
              <a:t>…. But anything is better than nothing, even a dipole</a:t>
            </a:r>
            <a:endParaRPr lang="en-GB" sz="28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GB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9FE98-781E-40B6-B00C-74742A12F7C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3BCC6-8D0E-42F3-8362-676896046C30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5E66221-4607-46E8-BC32-B9CCCAD2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8316B4BA-4B5D-4AC6-B1F1-FB4AB875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46D694-8AC6-476F-A39E-E1D2F0B2A1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4695">
            <a:off x="4361619" y="839454"/>
            <a:ext cx="2684461" cy="40469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C36CE27-7FA1-4D40-8DAE-2F8733C95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724" y="1936185"/>
            <a:ext cx="4762989" cy="2646105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84C2729-8347-488E-AA9D-3725C189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326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2D5E186-1376-4913-A125-92F491E14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1784" y="891409"/>
            <a:ext cx="3577259" cy="51355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Antenna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9FE98-781E-40B6-B00C-74742A12F7C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3BCC6-8D0E-42F3-8362-676896046C30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5E66221-4607-46E8-BC32-B9CCCAD2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8316B4BA-4B5D-4AC6-B1F1-FB4AB875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42FB58-8285-4F7C-8E87-5E9E389B9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57" y="996330"/>
            <a:ext cx="7843157" cy="43573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0C5ACD-66C2-486F-AE5D-FA3E03C7E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564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Antenna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9FE98-781E-40B6-B00C-74742A12F7C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3BCC6-8D0E-42F3-8362-676896046C30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316B4BA-4B5D-4AC6-B1F1-FB4AB875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D339EA0-940E-466C-A355-D46E979C3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4116" y="850382"/>
            <a:ext cx="5998479" cy="50422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1B9852D-4362-4907-BB08-097470DA0427}"/>
              </a:ext>
            </a:extLst>
          </p:cNvPr>
          <p:cNvGrpSpPr/>
          <p:nvPr/>
        </p:nvGrpSpPr>
        <p:grpSpPr>
          <a:xfrm rot="19362569">
            <a:off x="8264745" y="1474750"/>
            <a:ext cx="1153490" cy="2350254"/>
            <a:chOff x="5203166" y="1495425"/>
            <a:chExt cx="1294461" cy="235025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FAEFBD-CF79-422B-9059-B0CEB5B70343}"/>
                </a:ext>
              </a:extLst>
            </p:cNvPr>
            <p:cNvSpPr/>
            <p:nvPr/>
          </p:nvSpPr>
          <p:spPr>
            <a:xfrm>
              <a:off x="5203166" y="2255004"/>
              <a:ext cx="1294461" cy="159067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E0872A-F320-478D-91C1-4409BBF624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2735" y="2487953"/>
              <a:ext cx="449012" cy="1357726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F68867-7C0A-419C-B00A-052483C4B7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0397" y="2487953"/>
              <a:ext cx="457661" cy="1357726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643D5D2-52FC-4682-8310-9FA2E4B5A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0397" y="1495425"/>
              <a:ext cx="0" cy="23502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0C3AF6C0-B7C1-416B-A3C2-00CD7C9DFB96}"/>
              </a:ext>
            </a:extLst>
          </p:cNvPr>
          <p:cNvSpPr/>
          <p:nvPr/>
        </p:nvSpPr>
        <p:spPr>
          <a:xfrm>
            <a:off x="9407902" y="2703042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E4161EF-6D75-4808-BDF4-9340FCEEDAF2}"/>
              </a:ext>
            </a:extLst>
          </p:cNvPr>
          <p:cNvSpPr/>
          <p:nvPr/>
        </p:nvSpPr>
        <p:spPr>
          <a:xfrm>
            <a:off x="9271081" y="3309949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347E36-9291-4075-9DA8-B6FEB94FDA69}"/>
              </a:ext>
            </a:extLst>
          </p:cNvPr>
          <p:cNvSpPr/>
          <p:nvPr/>
        </p:nvSpPr>
        <p:spPr>
          <a:xfrm>
            <a:off x="8489066" y="2724152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E013A87-C5E1-47FE-B054-654D441D06C9}"/>
              </a:ext>
            </a:extLst>
          </p:cNvPr>
          <p:cNvSpPr/>
          <p:nvPr/>
        </p:nvSpPr>
        <p:spPr>
          <a:xfrm>
            <a:off x="8579264" y="2342478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179BD3E-3EB0-4162-9FC5-CBE18C11E223}"/>
              </a:ext>
            </a:extLst>
          </p:cNvPr>
          <p:cNvSpPr/>
          <p:nvPr/>
        </p:nvSpPr>
        <p:spPr>
          <a:xfrm rot="19362569">
            <a:off x="9430477" y="3625199"/>
            <a:ext cx="455925" cy="328230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98283AD-AE8E-42A8-9EC0-77242FE664AF}"/>
              </a:ext>
            </a:extLst>
          </p:cNvPr>
          <p:cNvSpPr/>
          <p:nvPr/>
        </p:nvSpPr>
        <p:spPr>
          <a:xfrm>
            <a:off x="9482226" y="364810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BA52033-AED5-4422-9419-5F41C6FADD6F}"/>
              </a:ext>
            </a:extLst>
          </p:cNvPr>
          <p:cNvSpPr/>
          <p:nvPr/>
        </p:nvSpPr>
        <p:spPr>
          <a:xfrm rot="19362569">
            <a:off x="9586553" y="3515800"/>
            <a:ext cx="288258" cy="102648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18F0153-4BED-43AF-89BD-5B7F82FA6661}"/>
              </a:ext>
            </a:extLst>
          </p:cNvPr>
          <p:cNvSpPr/>
          <p:nvPr/>
        </p:nvSpPr>
        <p:spPr>
          <a:xfrm rot="19362569">
            <a:off x="9253853" y="3734341"/>
            <a:ext cx="288258" cy="102648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4BE886B-4B85-4B06-A189-A3BC708BAF7F}"/>
              </a:ext>
            </a:extLst>
          </p:cNvPr>
          <p:cNvSpPr/>
          <p:nvPr/>
        </p:nvSpPr>
        <p:spPr>
          <a:xfrm>
            <a:off x="8312853" y="3734014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381726-EF44-497F-8477-C403F80E48E1}"/>
              </a:ext>
            </a:extLst>
          </p:cNvPr>
          <p:cNvSpPr/>
          <p:nvPr/>
        </p:nvSpPr>
        <p:spPr>
          <a:xfrm>
            <a:off x="10847395" y="5077695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1592155-0428-417A-9C82-204A1FD78D7B}"/>
              </a:ext>
            </a:extLst>
          </p:cNvPr>
          <p:cNvSpPr/>
          <p:nvPr/>
        </p:nvSpPr>
        <p:spPr>
          <a:xfrm>
            <a:off x="10360805" y="3383707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4A73AC4-8FFE-4510-A6B1-B23E532B0211}"/>
              </a:ext>
            </a:extLst>
          </p:cNvPr>
          <p:cNvSpPr/>
          <p:nvPr/>
        </p:nvSpPr>
        <p:spPr>
          <a:xfrm>
            <a:off x="9473481" y="3536581"/>
            <a:ext cx="188267" cy="158697"/>
          </a:xfrm>
          <a:prstGeom prst="triangle">
            <a:avLst/>
          </a:prstGeom>
          <a:solidFill>
            <a:srgbClr val="F5132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5E66221-4607-46E8-BC32-B9CCCAD2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8603EE-ADAA-4E7E-ABBE-DDAB4C283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54" y="2108161"/>
            <a:ext cx="4890053" cy="27166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28ED9F-E3BE-44CD-BAC2-47C8CED5F3CF}"/>
              </a:ext>
            </a:extLst>
          </p:cNvPr>
          <p:cNvSpPr txBox="1"/>
          <p:nvPr/>
        </p:nvSpPr>
        <p:spPr>
          <a:xfrm>
            <a:off x="374978" y="786395"/>
            <a:ext cx="3273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Typical 2m 6 </a:t>
            </a:r>
            <a:r>
              <a:rPr lang="en-GB" sz="2400" b="1" dirty="0" err="1"/>
              <a:t>ele</a:t>
            </a:r>
            <a:r>
              <a:rPr lang="en-GB" sz="2400" b="1" dirty="0"/>
              <a:t> beam</a:t>
            </a:r>
          </a:p>
          <a:p>
            <a:r>
              <a:rPr lang="en-GB" dirty="0"/>
              <a:t>2.2 m beam length</a:t>
            </a:r>
          </a:p>
          <a:p>
            <a:r>
              <a:rPr lang="en-GB" dirty="0"/>
              <a:t>11.5dBi Gain</a:t>
            </a:r>
          </a:p>
          <a:p>
            <a:r>
              <a:rPr lang="en-GB" dirty="0"/>
              <a:t>47 degree beamwidth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5C84592-A91E-4126-9DD5-E46274E4B30B}"/>
              </a:ext>
            </a:extLst>
          </p:cNvPr>
          <p:cNvSpPr/>
          <p:nvPr/>
        </p:nvSpPr>
        <p:spPr>
          <a:xfrm>
            <a:off x="7977872" y="169852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FA9AC-D3EE-45F2-AFCE-B700FB0CBC49}"/>
              </a:ext>
            </a:extLst>
          </p:cNvPr>
          <p:cNvSpPr txBox="1"/>
          <p:nvPr/>
        </p:nvSpPr>
        <p:spPr>
          <a:xfrm>
            <a:off x="9993034" y="913148"/>
            <a:ext cx="170872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51329"/>
                </a:solidFill>
                <a:latin typeface="LCD" panose="00000400000000000000" pitchFamily="2" charset="0"/>
              </a:rPr>
              <a:t>340</a:t>
            </a:r>
            <a:r>
              <a:rPr lang="en-GB" sz="3200" baseline="30000" dirty="0">
                <a:solidFill>
                  <a:srgbClr val="F51329"/>
                </a:solidFill>
                <a:latin typeface="LCD" panose="00000400000000000000" pitchFamily="2" charset="0"/>
              </a:rPr>
              <a:t>0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C1C0A07-FAE6-4495-8EB7-6307040E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768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BD339EA0-940E-466C-A355-D46E979C3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9543" y="807021"/>
            <a:ext cx="5998479" cy="50422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6AA350-8641-44A2-9A6F-D9F0894F49F9}"/>
              </a:ext>
            </a:extLst>
          </p:cNvPr>
          <p:cNvGrpSpPr/>
          <p:nvPr/>
        </p:nvGrpSpPr>
        <p:grpSpPr>
          <a:xfrm>
            <a:off x="8235688" y="-189494"/>
            <a:ext cx="902143" cy="4304657"/>
            <a:chOff x="8235688" y="-189494"/>
            <a:chExt cx="902143" cy="430465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FAEFBD-CF79-422B-9059-B0CEB5B70343}"/>
                </a:ext>
              </a:extLst>
            </p:cNvPr>
            <p:cNvSpPr/>
            <p:nvPr/>
          </p:nvSpPr>
          <p:spPr>
            <a:xfrm rot="19362569">
              <a:off x="8279987" y="1212989"/>
              <a:ext cx="857844" cy="2679584"/>
            </a:xfrm>
            <a:prstGeom prst="ellipse">
              <a:avLst/>
            </a:prstGeom>
            <a:solidFill>
              <a:srgbClr val="FFFF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F68867-7C0A-419C-B00A-052483C4B7AB}"/>
                </a:ext>
              </a:extLst>
            </p:cNvPr>
            <p:cNvCxnSpPr>
              <a:cxnSpLocks/>
            </p:cNvCxnSpPr>
            <p:nvPr/>
          </p:nvCxnSpPr>
          <p:spPr>
            <a:xfrm rot="19362569" flipV="1">
              <a:off x="8747328" y="1326849"/>
              <a:ext cx="303294" cy="2450425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643D5D2-52FC-4682-8310-9FA2E4B5A2E3}"/>
                </a:ext>
              </a:extLst>
            </p:cNvPr>
            <p:cNvCxnSpPr>
              <a:cxnSpLocks/>
            </p:cNvCxnSpPr>
            <p:nvPr/>
          </p:nvCxnSpPr>
          <p:spPr>
            <a:xfrm rot="19362569" flipV="1">
              <a:off x="8235688" y="-189494"/>
              <a:ext cx="0" cy="42417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2B4CB7-55EB-464D-B6A1-7E18F1456AB6}"/>
                </a:ext>
              </a:extLst>
            </p:cNvPr>
            <p:cNvCxnSpPr>
              <a:cxnSpLocks/>
            </p:cNvCxnSpPr>
            <p:nvPr/>
          </p:nvCxnSpPr>
          <p:spPr>
            <a:xfrm rot="19362569" flipH="1" flipV="1">
              <a:off x="8659021" y="1664738"/>
              <a:ext cx="297562" cy="2450425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Antenna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9FE98-781E-40B6-B00C-74742A12F7C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3BCC6-8D0E-42F3-8362-676896046C30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316B4BA-4B5D-4AC6-B1F1-FB4AB875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E0872A-F320-478D-91C1-4409BBF62480}"/>
              </a:ext>
            </a:extLst>
          </p:cNvPr>
          <p:cNvCxnSpPr>
            <a:cxnSpLocks/>
          </p:cNvCxnSpPr>
          <p:nvPr/>
        </p:nvCxnSpPr>
        <p:spPr>
          <a:xfrm rot="19362569" flipH="1" flipV="1">
            <a:off x="8506621" y="1512338"/>
            <a:ext cx="297562" cy="2450425"/>
          </a:xfrm>
          <a:prstGeom prst="line">
            <a:avLst/>
          </a:prstGeom>
          <a:ln w="28575">
            <a:solidFill>
              <a:srgbClr val="F10FC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96347E36-9291-4075-9DA8-B6FEB94FDA69}"/>
              </a:ext>
            </a:extLst>
          </p:cNvPr>
          <p:cNvSpPr/>
          <p:nvPr/>
        </p:nvSpPr>
        <p:spPr>
          <a:xfrm>
            <a:off x="8474493" y="2680791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E013A87-C5E1-47FE-B054-654D441D06C9}"/>
              </a:ext>
            </a:extLst>
          </p:cNvPr>
          <p:cNvSpPr/>
          <p:nvPr/>
        </p:nvSpPr>
        <p:spPr>
          <a:xfrm>
            <a:off x="8564691" y="2299117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179BD3E-3EB0-4162-9FC5-CBE18C11E223}"/>
              </a:ext>
            </a:extLst>
          </p:cNvPr>
          <p:cNvSpPr/>
          <p:nvPr/>
        </p:nvSpPr>
        <p:spPr>
          <a:xfrm rot="19362569">
            <a:off x="9430695" y="3591654"/>
            <a:ext cx="255066" cy="136936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BA52033-AED5-4422-9419-5F41C6FADD6F}"/>
              </a:ext>
            </a:extLst>
          </p:cNvPr>
          <p:cNvSpPr/>
          <p:nvPr/>
        </p:nvSpPr>
        <p:spPr>
          <a:xfrm rot="19362569">
            <a:off x="9526017" y="3513888"/>
            <a:ext cx="216954" cy="114313"/>
          </a:xfrm>
          <a:prstGeom prst="ellipse">
            <a:avLst/>
          </a:prstGeom>
          <a:solidFill>
            <a:srgbClr val="FFFF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18F0153-4BED-43AF-89BD-5B7F82FA6661}"/>
              </a:ext>
            </a:extLst>
          </p:cNvPr>
          <p:cNvSpPr/>
          <p:nvPr/>
        </p:nvSpPr>
        <p:spPr>
          <a:xfrm rot="19362569">
            <a:off x="9377958" y="3630848"/>
            <a:ext cx="190026" cy="165488"/>
          </a:xfrm>
          <a:prstGeom prst="ellipse">
            <a:avLst/>
          </a:prstGeom>
          <a:solidFill>
            <a:srgbClr val="FFFF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4BE886B-4B85-4B06-A189-A3BC708BAF7F}"/>
              </a:ext>
            </a:extLst>
          </p:cNvPr>
          <p:cNvSpPr/>
          <p:nvPr/>
        </p:nvSpPr>
        <p:spPr>
          <a:xfrm>
            <a:off x="8298280" y="369065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381726-EF44-497F-8477-C403F80E48E1}"/>
              </a:ext>
            </a:extLst>
          </p:cNvPr>
          <p:cNvSpPr/>
          <p:nvPr/>
        </p:nvSpPr>
        <p:spPr>
          <a:xfrm>
            <a:off x="10832822" y="5034334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1592155-0428-417A-9C82-204A1FD78D7B}"/>
              </a:ext>
            </a:extLst>
          </p:cNvPr>
          <p:cNvSpPr/>
          <p:nvPr/>
        </p:nvSpPr>
        <p:spPr>
          <a:xfrm>
            <a:off x="10346232" y="334034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C12923F-E2C8-4D86-9F1A-87E39BEEB09A}"/>
              </a:ext>
            </a:extLst>
          </p:cNvPr>
          <p:cNvSpPr/>
          <p:nvPr/>
        </p:nvSpPr>
        <p:spPr>
          <a:xfrm>
            <a:off x="7977872" y="169852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EF4F190-A454-4AC0-A931-A0732A57AAA3}"/>
              </a:ext>
            </a:extLst>
          </p:cNvPr>
          <p:cNvSpPr/>
          <p:nvPr/>
        </p:nvSpPr>
        <p:spPr>
          <a:xfrm>
            <a:off x="9467653" y="3604745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01D3491-B6C7-4C31-AF74-CA0DBAA325D8}"/>
              </a:ext>
            </a:extLst>
          </p:cNvPr>
          <p:cNvSpPr/>
          <p:nvPr/>
        </p:nvSpPr>
        <p:spPr>
          <a:xfrm>
            <a:off x="9458908" y="3493220"/>
            <a:ext cx="188267" cy="158697"/>
          </a:xfrm>
          <a:prstGeom prst="triangle">
            <a:avLst/>
          </a:prstGeom>
          <a:solidFill>
            <a:srgbClr val="F5132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5E66221-4607-46E8-BC32-B9CCCAD2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3172" y="5649684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DA223E9-6C29-42FF-82EB-3BCD8856D9F1}"/>
              </a:ext>
            </a:extLst>
          </p:cNvPr>
          <p:cNvSpPr txBox="1"/>
          <p:nvPr/>
        </p:nvSpPr>
        <p:spPr>
          <a:xfrm>
            <a:off x="393978" y="773596"/>
            <a:ext cx="3273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Typical 2m 12 </a:t>
            </a:r>
            <a:r>
              <a:rPr lang="en-GB" sz="2400" b="1" dirty="0" err="1"/>
              <a:t>ele</a:t>
            </a:r>
            <a:r>
              <a:rPr lang="en-GB" sz="2400" b="1" dirty="0"/>
              <a:t> beam</a:t>
            </a:r>
          </a:p>
          <a:p>
            <a:r>
              <a:rPr lang="en-GB" dirty="0"/>
              <a:t>7 m boom length</a:t>
            </a:r>
          </a:p>
          <a:p>
            <a:r>
              <a:rPr lang="en-GB" dirty="0"/>
              <a:t>15.8 </a:t>
            </a:r>
            <a:r>
              <a:rPr lang="en-GB" dirty="0" err="1"/>
              <a:t>dBi</a:t>
            </a:r>
            <a:r>
              <a:rPr lang="en-GB" dirty="0"/>
              <a:t> Gain</a:t>
            </a:r>
          </a:p>
          <a:p>
            <a:r>
              <a:rPr lang="en-GB" dirty="0"/>
              <a:t>31 degree beamwidth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3FCD3E-ACBF-43BF-8451-359046EC0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3" y="2449720"/>
            <a:ext cx="5414837" cy="300824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85F8C2F0-07CC-463B-AD6B-B634FB356407}"/>
              </a:ext>
            </a:extLst>
          </p:cNvPr>
          <p:cNvSpPr/>
          <p:nvPr/>
        </p:nvSpPr>
        <p:spPr>
          <a:xfrm>
            <a:off x="9407902" y="2703042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E4161EF-6D75-4808-BDF4-9340FCEEDAF2}"/>
              </a:ext>
            </a:extLst>
          </p:cNvPr>
          <p:cNvSpPr/>
          <p:nvPr/>
        </p:nvSpPr>
        <p:spPr>
          <a:xfrm>
            <a:off x="9190172" y="323935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5FD12EA-F8AA-41CF-B2CB-C4F6FAC4B93F}"/>
              </a:ext>
            </a:extLst>
          </p:cNvPr>
          <p:cNvSpPr txBox="1"/>
          <p:nvPr/>
        </p:nvSpPr>
        <p:spPr>
          <a:xfrm>
            <a:off x="9993034" y="913148"/>
            <a:ext cx="170872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51329"/>
                </a:solidFill>
                <a:latin typeface="LCD" panose="00000400000000000000" pitchFamily="2" charset="0"/>
              </a:rPr>
              <a:t>340</a:t>
            </a:r>
            <a:r>
              <a:rPr lang="en-GB" sz="3200" baseline="30000" dirty="0">
                <a:solidFill>
                  <a:srgbClr val="F51329"/>
                </a:solidFill>
                <a:latin typeface="LCD" panose="00000400000000000000" pitchFamily="2" charset="0"/>
              </a:rPr>
              <a:t>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8037E-DD5C-41F4-8120-3B0948815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214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BD339EA0-940E-466C-A355-D46E979C3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9543" y="807021"/>
            <a:ext cx="5998479" cy="50422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6AA350-8641-44A2-9A6F-D9F0894F49F9}"/>
              </a:ext>
            </a:extLst>
          </p:cNvPr>
          <p:cNvGrpSpPr/>
          <p:nvPr/>
        </p:nvGrpSpPr>
        <p:grpSpPr>
          <a:xfrm rot="20862268">
            <a:off x="7908471" y="20470"/>
            <a:ext cx="902143" cy="4304657"/>
            <a:chOff x="8235688" y="-189494"/>
            <a:chExt cx="902143" cy="430465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FAEFBD-CF79-422B-9059-B0CEB5B70343}"/>
                </a:ext>
              </a:extLst>
            </p:cNvPr>
            <p:cNvSpPr/>
            <p:nvPr/>
          </p:nvSpPr>
          <p:spPr>
            <a:xfrm rot="19362569">
              <a:off x="8279987" y="1212989"/>
              <a:ext cx="857844" cy="2679584"/>
            </a:xfrm>
            <a:prstGeom prst="ellipse">
              <a:avLst/>
            </a:prstGeom>
            <a:solidFill>
              <a:srgbClr val="FFFF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F68867-7C0A-419C-B00A-052483C4B7AB}"/>
                </a:ext>
              </a:extLst>
            </p:cNvPr>
            <p:cNvCxnSpPr>
              <a:cxnSpLocks/>
            </p:cNvCxnSpPr>
            <p:nvPr/>
          </p:nvCxnSpPr>
          <p:spPr>
            <a:xfrm rot="19362569" flipV="1">
              <a:off x="8747328" y="1326849"/>
              <a:ext cx="303294" cy="2450425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643D5D2-52FC-4682-8310-9FA2E4B5A2E3}"/>
                </a:ext>
              </a:extLst>
            </p:cNvPr>
            <p:cNvCxnSpPr>
              <a:cxnSpLocks/>
            </p:cNvCxnSpPr>
            <p:nvPr/>
          </p:nvCxnSpPr>
          <p:spPr>
            <a:xfrm rot="19362569" flipV="1">
              <a:off x="8235688" y="-189494"/>
              <a:ext cx="0" cy="42417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2B4CB7-55EB-464D-B6A1-7E18F1456AB6}"/>
                </a:ext>
              </a:extLst>
            </p:cNvPr>
            <p:cNvCxnSpPr>
              <a:cxnSpLocks/>
            </p:cNvCxnSpPr>
            <p:nvPr/>
          </p:nvCxnSpPr>
          <p:spPr>
            <a:xfrm rot="19362569" flipH="1" flipV="1">
              <a:off x="8659021" y="1664738"/>
              <a:ext cx="297562" cy="2450425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Antenna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9FE98-781E-40B6-B00C-74742A12F7C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3BCC6-8D0E-42F3-8362-676896046C30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316B4BA-4B5D-4AC6-B1F1-FB4AB875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96347E36-9291-4075-9DA8-B6FEB94FDA69}"/>
              </a:ext>
            </a:extLst>
          </p:cNvPr>
          <p:cNvSpPr/>
          <p:nvPr/>
        </p:nvSpPr>
        <p:spPr>
          <a:xfrm>
            <a:off x="8474493" y="2680791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E013A87-C5E1-47FE-B054-654D441D06C9}"/>
              </a:ext>
            </a:extLst>
          </p:cNvPr>
          <p:cNvSpPr/>
          <p:nvPr/>
        </p:nvSpPr>
        <p:spPr>
          <a:xfrm>
            <a:off x="8564691" y="2299117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179BD3E-3EB0-4162-9FC5-CBE18C11E223}"/>
              </a:ext>
            </a:extLst>
          </p:cNvPr>
          <p:cNvSpPr/>
          <p:nvPr/>
        </p:nvSpPr>
        <p:spPr>
          <a:xfrm rot="19362569">
            <a:off x="9430695" y="3591654"/>
            <a:ext cx="255066" cy="136936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4BE886B-4B85-4B06-A189-A3BC708BAF7F}"/>
              </a:ext>
            </a:extLst>
          </p:cNvPr>
          <p:cNvSpPr/>
          <p:nvPr/>
        </p:nvSpPr>
        <p:spPr>
          <a:xfrm>
            <a:off x="8298280" y="369065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381726-EF44-497F-8477-C403F80E48E1}"/>
              </a:ext>
            </a:extLst>
          </p:cNvPr>
          <p:cNvSpPr/>
          <p:nvPr/>
        </p:nvSpPr>
        <p:spPr>
          <a:xfrm>
            <a:off x="10832822" y="5034334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1592155-0428-417A-9C82-204A1FD78D7B}"/>
              </a:ext>
            </a:extLst>
          </p:cNvPr>
          <p:cNvSpPr/>
          <p:nvPr/>
        </p:nvSpPr>
        <p:spPr>
          <a:xfrm>
            <a:off x="10346232" y="334034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C12923F-E2C8-4D86-9F1A-87E39BEEB09A}"/>
              </a:ext>
            </a:extLst>
          </p:cNvPr>
          <p:cNvSpPr/>
          <p:nvPr/>
        </p:nvSpPr>
        <p:spPr>
          <a:xfrm>
            <a:off x="7977872" y="169852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EF4F190-A454-4AC0-A931-A0732A57AAA3}"/>
              </a:ext>
            </a:extLst>
          </p:cNvPr>
          <p:cNvSpPr/>
          <p:nvPr/>
        </p:nvSpPr>
        <p:spPr>
          <a:xfrm>
            <a:off x="9467653" y="3604745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01D3491-B6C7-4C31-AF74-CA0DBAA325D8}"/>
              </a:ext>
            </a:extLst>
          </p:cNvPr>
          <p:cNvSpPr/>
          <p:nvPr/>
        </p:nvSpPr>
        <p:spPr>
          <a:xfrm>
            <a:off x="9458908" y="3493220"/>
            <a:ext cx="188267" cy="158697"/>
          </a:xfrm>
          <a:prstGeom prst="triangle">
            <a:avLst/>
          </a:prstGeom>
          <a:solidFill>
            <a:srgbClr val="F5132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5E66221-4607-46E8-BC32-B9CCCAD2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3172" y="5649684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DA223E9-6C29-42FF-82EB-3BCD8856D9F1}"/>
              </a:ext>
            </a:extLst>
          </p:cNvPr>
          <p:cNvSpPr txBox="1"/>
          <p:nvPr/>
        </p:nvSpPr>
        <p:spPr>
          <a:xfrm>
            <a:off x="393978" y="773596"/>
            <a:ext cx="3273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Typical 2m 12 </a:t>
            </a:r>
            <a:r>
              <a:rPr lang="en-GB" sz="2400" b="1" dirty="0" err="1"/>
              <a:t>ele</a:t>
            </a:r>
            <a:r>
              <a:rPr lang="en-GB" sz="2400" b="1" dirty="0"/>
              <a:t> beam</a:t>
            </a:r>
          </a:p>
          <a:p>
            <a:r>
              <a:rPr lang="en-GB" dirty="0"/>
              <a:t>7 m boom length</a:t>
            </a:r>
          </a:p>
          <a:p>
            <a:r>
              <a:rPr lang="en-GB" dirty="0"/>
              <a:t>15.8 </a:t>
            </a:r>
            <a:r>
              <a:rPr lang="en-GB" dirty="0" err="1"/>
              <a:t>dBi</a:t>
            </a:r>
            <a:r>
              <a:rPr lang="en-GB" dirty="0"/>
              <a:t> Gain</a:t>
            </a:r>
          </a:p>
          <a:p>
            <a:r>
              <a:rPr lang="en-GB" dirty="0"/>
              <a:t>31 degree beamwidth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3FCD3E-ACBF-43BF-8451-359046EC0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3" y="2449720"/>
            <a:ext cx="5414837" cy="300824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85F8C2F0-07CC-463B-AD6B-B634FB356407}"/>
              </a:ext>
            </a:extLst>
          </p:cNvPr>
          <p:cNvSpPr/>
          <p:nvPr/>
        </p:nvSpPr>
        <p:spPr>
          <a:xfrm>
            <a:off x="9407902" y="2703042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E4161EF-6D75-4808-BDF4-9340FCEEDAF2}"/>
              </a:ext>
            </a:extLst>
          </p:cNvPr>
          <p:cNvSpPr/>
          <p:nvPr/>
        </p:nvSpPr>
        <p:spPr>
          <a:xfrm>
            <a:off x="9190172" y="323935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4DB156-163F-426E-8221-76CB51CC3586}"/>
              </a:ext>
            </a:extLst>
          </p:cNvPr>
          <p:cNvSpPr txBox="1"/>
          <p:nvPr/>
        </p:nvSpPr>
        <p:spPr>
          <a:xfrm>
            <a:off x="9993034" y="913148"/>
            <a:ext cx="170872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51329"/>
                </a:solidFill>
                <a:latin typeface="LCD" panose="00000400000000000000" pitchFamily="2" charset="0"/>
              </a:rPr>
              <a:t>315</a:t>
            </a:r>
            <a:r>
              <a:rPr lang="en-GB" sz="3200" baseline="30000" dirty="0">
                <a:solidFill>
                  <a:srgbClr val="F51329"/>
                </a:solidFill>
                <a:latin typeface="LCD" panose="00000400000000000000" pitchFamily="2" charset="0"/>
              </a:rPr>
              <a:t>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C8347-018B-47B3-B0B3-05BF1FBA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811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BD339EA0-940E-466C-A355-D46E979C3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9543" y="807021"/>
            <a:ext cx="5998479" cy="50422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6AA350-8641-44A2-9A6F-D9F0894F49F9}"/>
              </a:ext>
            </a:extLst>
          </p:cNvPr>
          <p:cNvGrpSpPr/>
          <p:nvPr/>
        </p:nvGrpSpPr>
        <p:grpSpPr>
          <a:xfrm rot="19812946">
            <a:off x="7477629" y="420592"/>
            <a:ext cx="902143" cy="4304657"/>
            <a:chOff x="8235688" y="-189494"/>
            <a:chExt cx="902143" cy="430465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FAEFBD-CF79-422B-9059-B0CEB5B70343}"/>
                </a:ext>
              </a:extLst>
            </p:cNvPr>
            <p:cNvSpPr/>
            <p:nvPr/>
          </p:nvSpPr>
          <p:spPr>
            <a:xfrm rot="19362569">
              <a:off x="8279987" y="1212989"/>
              <a:ext cx="857844" cy="2679584"/>
            </a:xfrm>
            <a:prstGeom prst="ellipse">
              <a:avLst/>
            </a:prstGeom>
            <a:solidFill>
              <a:srgbClr val="FFFF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F68867-7C0A-419C-B00A-052483C4B7AB}"/>
                </a:ext>
              </a:extLst>
            </p:cNvPr>
            <p:cNvCxnSpPr>
              <a:cxnSpLocks/>
            </p:cNvCxnSpPr>
            <p:nvPr/>
          </p:nvCxnSpPr>
          <p:spPr>
            <a:xfrm rot="19362569" flipV="1">
              <a:off x="8747328" y="1326849"/>
              <a:ext cx="303294" cy="2450425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643D5D2-52FC-4682-8310-9FA2E4B5A2E3}"/>
                </a:ext>
              </a:extLst>
            </p:cNvPr>
            <p:cNvCxnSpPr>
              <a:cxnSpLocks/>
            </p:cNvCxnSpPr>
            <p:nvPr/>
          </p:nvCxnSpPr>
          <p:spPr>
            <a:xfrm rot="19362569" flipV="1">
              <a:off x="8235688" y="-189494"/>
              <a:ext cx="0" cy="42417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2B4CB7-55EB-464D-B6A1-7E18F1456AB6}"/>
                </a:ext>
              </a:extLst>
            </p:cNvPr>
            <p:cNvCxnSpPr>
              <a:cxnSpLocks/>
            </p:cNvCxnSpPr>
            <p:nvPr/>
          </p:nvCxnSpPr>
          <p:spPr>
            <a:xfrm rot="19362569" flipH="1" flipV="1">
              <a:off x="8659021" y="1664738"/>
              <a:ext cx="297562" cy="2450425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Antenna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9FE98-781E-40B6-B00C-74742A12F7C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3BCC6-8D0E-42F3-8362-676896046C30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316B4BA-4B5D-4AC6-B1F1-FB4AB875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96347E36-9291-4075-9DA8-B6FEB94FDA69}"/>
              </a:ext>
            </a:extLst>
          </p:cNvPr>
          <p:cNvSpPr/>
          <p:nvPr/>
        </p:nvSpPr>
        <p:spPr>
          <a:xfrm>
            <a:off x="8474493" y="2680791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E013A87-C5E1-47FE-B054-654D441D06C9}"/>
              </a:ext>
            </a:extLst>
          </p:cNvPr>
          <p:cNvSpPr/>
          <p:nvPr/>
        </p:nvSpPr>
        <p:spPr>
          <a:xfrm>
            <a:off x="8564691" y="2299117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179BD3E-3EB0-4162-9FC5-CBE18C11E223}"/>
              </a:ext>
            </a:extLst>
          </p:cNvPr>
          <p:cNvSpPr/>
          <p:nvPr/>
        </p:nvSpPr>
        <p:spPr>
          <a:xfrm rot="19362569">
            <a:off x="9430695" y="3591654"/>
            <a:ext cx="255066" cy="136936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4BE886B-4B85-4B06-A189-A3BC708BAF7F}"/>
              </a:ext>
            </a:extLst>
          </p:cNvPr>
          <p:cNvSpPr/>
          <p:nvPr/>
        </p:nvSpPr>
        <p:spPr>
          <a:xfrm>
            <a:off x="8298280" y="369065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381726-EF44-497F-8477-C403F80E48E1}"/>
              </a:ext>
            </a:extLst>
          </p:cNvPr>
          <p:cNvSpPr/>
          <p:nvPr/>
        </p:nvSpPr>
        <p:spPr>
          <a:xfrm>
            <a:off x="10832822" y="5034334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1592155-0428-417A-9C82-204A1FD78D7B}"/>
              </a:ext>
            </a:extLst>
          </p:cNvPr>
          <p:cNvSpPr/>
          <p:nvPr/>
        </p:nvSpPr>
        <p:spPr>
          <a:xfrm>
            <a:off x="10346232" y="334034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C12923F-E2C8-4D86-9F1A-87E39BEEB09A}"/>
              </a:ext>
            </a:extLst>
          </p:cNvPr>
          <p:cNvSpPr/>
          <p:nvPr/>
        </p:nvSpPr>
        <p:spPr>
          <a:xfrm>
            <a:off x="7977872" y="169852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EF4F190-A454-4AC0-A931-A0732A57AAA3}"/>
              </a:ext>
            </a:extLst>
          </p:cNvPr>
          <p:cNvSpPr/>
          <p:nvPr/>
        </p:nvSpPr>
        <p:spPr>
          <a:xfrm>
            <a:off x="9467653" y="3604745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01D3491-B6C7-4C31-AF74-CA0DBAA325D8}"/>
              </a:ext>
            </a:extLst>
          </p:cNvPr>
          <p:cNvSpPr/>
          <p:nvPr/>
        </p:nvSpPr>
        <p:spPr>
          <a:xfrm>
            <a:off x="9458908" y="3493220"/>
            <a:ext cx="188267" cy="158697"/>
          </a:xfrm>
          <a:prstGeom prst="triangle">
            <a:avLst/>
          </a:prstGeom>
          <a:solidFill>
            <a:srgbClr val="F5132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5E66221-4607-46E8-BC32-B9CCCAD2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3172" y="5649684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DA223E9-6C29-42FF-82EB-3BCD8856D9F1}"/>
              </a:ext>
            </a:extLst>
          </p:cNvPr>
          <p:cNvSpPr txBox="1"/>
          <p:nvPr/>
        </p:nvSpPr>
        <p:spPr>
          <a:xfrm>
            <a:off x="393978" y="773596"/>
            <a:ext cx="3273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Typical 2m 12 </a:t>
            </a:r>
            <a:r>
              <a:rPr lang="en-GB" sz="2400" b="1" dirty="0" err="1"/>
              <a:t>ele</a:t>
            </a:r>
            <a:r>
              <a:rPr lang="en-GB" sz="2400" b="1" dirty="0"/>
              <a:t> beam</a:t>
            </a:r>
          </a:p>
          <a:p>
            <a:r>
              <a:rPr lang="en-GB" dirty="0"/>
              <a:t>7 m boom length</a:t>
            </a:r>
          </a:p>
          <a:p>
            <a:r>
              <a:rPr lang="en-GB" dirty="0"/>
              <a:t>15.8 </a:t>
            </a:r>
            <a:r>
              <a:rPr lang="en-GB" dirty="0" err="1"/>
              <a:t>dBi</a:t>
            </a:r>
            <a:r>
              <a:rPr lang="en-GB" dirty="0"/>
              <a:t> Gain</a:t>
            </a:r>
          </a:p>
          <a:p>
            <a:r>
              <a:rPr lang="en-GB" dirty="0"/>
              <a:t>31 degree beamwidth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3FCD3E-ACBF-43BF-8451-359046EC0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3" y="2449720"/>
            <a:ext cx="5414837" cy="300824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85F8C2F0-07CC-463B-AD6B-B634FB356407}"/>
              </a:ext>
            </a:extLst>
          </p:cNvPr>
          <p:cNvSpPr/>
          <p:nvPr/>
        </p:nvSpPr>
        <p:spPr>
          <a:xfrm>
            <a:off x="9407902" y="2703042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E4161EF-6D75-4808-BDF4-9340FCEEDAF2}"/>
              </a:ext>
            </a:extLst>
          </p:cNvPr>
          <p:cNvSpPr/>
          <p:nvPr/>
        </p:nvSpPr>
        <p:spPr>
          <a:xfrm>
            <a:off x="9190172" y="323935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CFF4F0-0AE2-4CB9-A4F7-EE18F9735E8C}"/>
              </a:ext>
            </a:extLst>
          </p:cNvPr>
          <p:cNvSpPr txBox="1"/>
          <p:nvPr/>
        </p:nvSpPr>
        <p:spPr>
          <a:xfrm>
            <a:off x="9993034" y="913148"/>
            <a:ext cx="170872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51329"/>
                </a:solidFill>
                <a:latin typeface="LCD" panose="00000400000000000000" pitchFamily="2" charset="0"/>
              </a:rPr>
              <a:t>300</a:t>
            </a:r>
            <a:r>
              <a:rPr lang="en-GB" sz="3200" baseline="30000" dirty="0">
                <a:solidFill>
                  <a:srgbClr val="F51329"/>
                </a:solidFill>
                <a:latin typeface="LCD" panose="00000400000000000000" pitchFamily="2" charset="0"/>
              </a:rPr>
              <a:t>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2B71-03A5-4DC0-9185-D43CA154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538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F8C290-9025-446A-8AB5-8CA934C6CC34}"/>
              </a:ext>
            </a:extLst>
          </p:cNvPr>
          <p:cNvSpPr txBox="1"/>
          <p:nvPr/>
        </p:nvSpPr>
        <p:spPr>
          <a:xfrm>
            <a:off x="184047" y="99768"/>
            <a:ext cx="11864867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ranklin Gothic Heavy" panose="020B0903020102020204" pitchFamily="34" charset="0"/>
              </a:rPr>
              <a:t>A Beginner’s Guide to VHF </a:t>
            </a:r>
            <a:r>
              <a:rPr lang="en-GB" sz="4000" b="1" dirty="0" err="1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ranklin Gothic Heavy" panose="020B0903020102020204" pitchFamily="34" charset="0"/>
              </a:rPr>
              <a:t>DXing</a:t>
            </a:r>
            <a:r>
              <a:rPr lang="en-GB" sz="4000" b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ranklin Gothic Heavy" panose="020B0903020102020204" pitchFamily="34" charset="0"/>
              </a:rPr>
              <a:t> and Contesting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8C8490-53B2-4F03-8F7F-1657461DB835}"/>
              </a:ext>
            </a:extLst>
          </p:cNvPr>
          <p:cNvSpPr txBox="1"/>
          <p:nvPr/>
        </p:nvSpPr>
        <p:spPr>
          <a:xfrm>
            <a:off x="-169996" y="4585135"/>
            <a:ext cx="1186486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M0ICR - Carl Ratcliffe</a:t>
            </a:r>
          </a:p>
          <a:p>
            <a:pPr algn="ctr"/>
            <a:r>
              <a:rPr lang="en-GB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Drowned Rats Radio Group Club Sec</a:t>
            </a:r>
          </a:p>
          <a:p>
            <a:pPr algn="ctr"/>
            <a:r>
              <a:rPr lang="en-GB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m0icr@drownedrats.uk</a:t>
            </a:r>
            <a:endParaRPr lang="en-GB" sz="2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www.m0icr.com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m0icr@live.com</a:t>
            </a:r>
            <a:endParaRPr lang="en-GB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dirty="0">
              <a:solidFill>
                <a:schemeClr val="accent2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F5C754-01DD-40BD-8BBA-2B72C1CD8C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7957"/>
            <a:ext cx="4572000" cy="2956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0CCD95-84A4-4BD9-8554-81154E6734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6538" y="1355521"/>
            <a:ext cx="1955462" cy="299097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A87D621-E203-4A2B-8681-E216887B2643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8A48C9-4EA6-47CE-B77E-48838FF1C15E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8D261A1A-E27A-4126-97D6-321B4946B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162F004-927F-4CA6-AB34-B01822EC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037897-B92D-43A6-89C6-F1F4087681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387460"/>
            <a:ext cx="3967676" cy="2908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22CD4-6156-4A00-A78A-21B1B03F8E3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589" y="1387459"/>
            <a:ext cx="1601187" cy="290804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B928F-D91F-4CB4-89D4-0AB5B827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2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2139DF-D0B2-4D9B-9A8B-A04E258B232B}"/>
              </a:ext>
            </a:extLst>
          </p:cNvPr>
          <p:cNvSpPr txBox="1"/>
          <p:nvPr/>
        </p:nvSpPr>
        <p:spPr>
          <a:xfrm>
            <a:off x="1828643" y="850755"/>
            <a:ext cx="913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00B0F0"/>
                </a:solidFill>
              </a:rPr>
              <a:t>A presentation to The Radio Society of Harrow – 12</a:t>
            </a:r>
            <a:r>
              <a:rPr lang="en-GB" sz="2400" b="1" i="1" baseline="30000" dirty="0">
                <a:solidFill>
                  <a:srgbClr val="00B0F0"/>
                </a:solidFill>
              </a:rPr>
              <a:t>th</a:t>
            </a:r>
            <a:r>
              <a:rPr lang="en-GB" sz="2400" b="1" i="1" dirty="0">
                <a:solidFill>
                  <a:srgbClr val="00B0F0"/>
                </a:solidFill>
              </a:rPr>
              <a:t> March 2021</a:t>
            </a:r>
          </a:p>
        </p:txBody>
      </p:sp>
    </p:spTree>
    <p:extLst>
      <p:ext uri="{BB962C8B-B14F-4D97-AF65-F5344CB8AC3E}">
        <p14:creationId xmlns:p14="http://schemas.microsoft.com/office/powerpoint/2010/main" val="1446756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BD339EA0-940E-466C-A355-D46E979C3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9543" y="807021"/>
            <a:ext cx="5998479" cy="50422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6AA350-8641-44A2-9A6F-D9F0894F49F9}"/>
              </a:ext>
            </a:extLst>
          </p:cNvPr>
          <p:cNvGrpSpPr/>
          <p:nvPr/>
        </p:nvGrpSpPr>
        <p:grpSpPr>
          <a:xfrm rot="17456861">
            <a:off x="7155560" y="1661502"/>
            <a:ext cx="902143" cy="4304657"/>
            <a:chOff x="8235688" y="-189494"/>
            <a:chExt cx="902143" cy="430465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FAEFBD-CF79-422B-9059-B0CEB5B70343}"/>
                </a:ext>
              </a:extLst>
            </p:cNvPr>
            <p:cNvSpPr/>
            <p:nvPr/>
          </p:nvSpPr>
          <p:spPr>
            <a:xfrm rot="19362569">
              <a:off x="8279987" y="1212989"/>
              <a:ext cx="857844" cy="2679584"/>
            </a:xfrm>
            <a:prstGeom prst="ellipse">
              <a:avLst/>
            </a:prstGeom>
            <a:solidFill>
              <a:srgbClr val="FFFF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F68867-7C0A-419C-B00A-052483C4B7AB}"/>
                </a:ext>
              </a:extLst>
            </p:cNvPr>
            <p:cNvCxnSpPr>
              <a:cxnSpLocks/>
            </p:cNvCxnSpPr>
            <p:nvPr/>
          </p:nvCxnSpPr>
          <p:spPr>
            <a:xfrm rot="19362569" flipV="1">
              <a:off x="8747328" y="1326849"/>
              <a:ext cx="303294" cy="2450425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643D5D2-52FC-4682-8310-9FA2E4B5A2E3}"/>
                </a:ext>
              </a:extLst>
            </p:cNvPr>
            <p:cNvCxnSpPr>
              <a:cxnSpLocks/>
            </p:cNvCxnSpPr>
            <p:nvPr/>
          </p:nvCxnSpPr>
          <p:spPr>
            <a:xfrm rot="19362569" flipV="1">
              <a:off x="8235688" y="-189494"/>
              <a:ext cx="0" cy="42417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2B4CB7-55EB-464D-B6A1-7E18F1456AB6}"/>
                </a:ext>
              </a:extLst>
            </p:cNvPr>
            <p:cNvCxnSpPr>
              <a:cxnSpLocks/>
            </p:cNvCxnSpPr>
            <p:nvPr/>
          </p:nvCxnSpPr>
          <p:spPr>
            <a:xfrm rot="19362569" flipH="1" flipV="1">
              <a:off x="8659021" y="1664738"/>
              <a:ext cx="297562" cy="2450425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Antenna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9FE98-781E-40B6-B00C-74742A12F7C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3BCC6-8D0E-42F3-8362-676896046C30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316B4BA-4B5D-4AC6-B1F1-FB4AB875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96347E36-9291-4075-9DA8-B6FEB94FDA69}"/>
              </a:ext>
            </a:extLst>
          </p:cNvPr>
          <p:cNvSpPr/>
          <p:nvPr/>
        </p:nvSpPr>
        <p:spPr>
          <a:xfrm>
            <a:off x="8474493" y="2680791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E013A87-C5E1-47FE-B054-654D441D06C9}"/>
              </a:ext>
            </a:extLst>
          </p:cNvPr>
          <p:cNvSpPr/>
          <p:nvPr/>
        </p:nvSpPr>
        <p:spPr>
          <a:xfrm>
            <a:off x="8564691" y="2299117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179BD3E-3EB0-4162-9FC5-CBE18C11E223}"/>
              </a:ext>
            </a:extLst>
          </p:cNvPr>
          <p:cNvSpPr/>
          <p:nvPr/>
        </p:nvSpPr>
        <p:spPr>
          <a:xfrm rot="19362569">
            <a:off x="9430695" y="3591654"/>
            <a:ext cx="255066" cy="136936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4BE886B-4B85-4B06-A189-A3BC708BAF7F}"/>
              </a:ext>
            </a:extLst>
          </p:cNvPr>
          <p:cNvSpPr/>
          <p:nvPr/>
        </p:nvSpPr>
        <p:spPr>
          <a:xfrm>
            <a:off x="8298280" y="369065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381726-EF44-497F-8477-C403F80E48E1}"/>
              </a:ext>
            </a:extLst>
          </p:cNvPr>
          <p:cNvSpPr/>
          <p:nvPr/>
        </p:nvSpPr>
        <p:spPr>
          <a:xfrm>
            <a:off x="10832822" y="5034334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1592155-0428-417A-9C82-204A1FD78D7B}"/>
              </a:ext>
            </a:extLst>
          </p:cNvPr>
          <p:cNvSpPr/>
          <p:nvPr/>
        </p:nvSpPr>
        <p:spPr>
          <a:xfrm>
            <a:off x="10346232" y="334034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C12923F-E2C8-4D86-9F1A-87E39BEEB09A}"/>
              </a:ext>
            </a:extLst>
          </p:cNvPr>
          <p:cNvSpPr/>
          <p:nvPr/>
        </p:nvSpPr>
        <p:spPr>
          <a:xfrm>
            <a:off x="7977872" y="169852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EF4F190-A454-4AC0-A931-A0732A57AAA3}"/>
              </a:ext>
            </a:extLst>
          </p:cNvPr>
          <p:cNvSpPr/>
          <p:nvPr/>
        </p:nvSpPr>
        <p:spPr>
          <a:xfrm>
            <a:off x="9467653" y="3604745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01D3491-B6C7-4C31-AF74-CA0DBAA325D8}"/>
              </a:ext>
            </a:extLst>
          </p:cNvPr>
          <p:cNvSpPr/>
          <p:nvPr/>
        </p:nvSpPr>
        <p:spPr>
          <a:xfrm>
            <a:off x="9458908" y="3493220"/>
            <a:ext cx="188267" cy="158697"/>
          </a:xfrm>
          <a:prstGeom prst="triangle">
            <a:avLst/>
          </a:prstGeom>
          <a:solidFill>
            <a:srgbClr val="F5132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5E66221-4607-46E8-BC32-B9CCCAD2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3172" y="5649684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DA223E9-6C29-42FF-82EB-3BCD8856D9F1}"/>
              </a:ext>
            </a:extLst>
          </p:cNvPr>
          <p:cNvSpPr txBox="1"/>
          <p:nvPr/>
        </p:nvSpPr>
        <p:spPr>
          <a:xfrm>
            <a:off x="393978" y="773596"/>
            <a:ext cx="3273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Typical 2m 12 </a:t>
            </a:r>
            <a:r>
              <a:rPr lang="en-GB" sz="2400" b="1" dirty="0" err="1"/>
              <a:t>ele</a:t>
            </a:r>
            <a:r>
              <a:rPr lang="en-GB" sz="2400" b="1" dirty="0"/>
              <a:t> beam</a:t>
            </a:r>
          </a:p>
          <a:p>
            <a:r>
              <a:rPr lang="en-GB" dirty="0"/>
              <a:t>7 m boom length</a:t>
            </a:r>
          </a:p>
          <a:p>
            <a:r>
              <a:rPr lang="en-GB" dirty="0"/>
              <a:t>15.8 </a:t>
            </a:r>
            <a:r>
              <a:rPr lang="en-GB" dirty="0" err="1"/>
              <a:t>dBi</a:t>
            </a:r>
            <a:r>
              <a:rPr lang="en-GB" dirty="0"/>
              <a:t> Gain</a:t>
            </a:r>
          </a:p>
          <a:p>
            <a:r>
              <a:rPr lang="en-GB" dirty="0"/>
              <a:t>31 degree beamwidth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3FCD3E-ACBF-43BF-8451-359046EC0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3" y="2449720"/>
            <a:ext cx="5414837" cy="300824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85F8C2F0-07CC-463B-AD6B-B634FB356407}"/>
              </a:ext>
            </a:extLst>
          </p:cNvPr>
          <p:cNvSpPr/>
          <p:nvPr/>
        </p:nvSpPr>
        <p:spPr>
          <a:xfrm>
            <a:off x="9407902" y="2703042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E4161EF-6D75-4808-BDF4-9340FCEEDAF2}"/>
              </a:ext>
            </a:extLst>
          </p:cNvPr>
          <p:cNvSpPr/>
          <p:nvPr/>
        </p:nvSpPr>
        <p:spPr>
          <a:xfrm>
            <a:off x="9190172" y="323935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66703-0370-4F96-BBC4-4E14DB709DA0}"/>
              </a:ext>
            </a:extLst>
          </p:cNvPr>
          <p:cNvSpPr txBox="1"/>
          <p:nvPr/>
        </p:nvSpPr>
        <p:spPr>
          <a:xfrm>
            <a:off x="9993034" y="913148"/>
            <a:ext cx="170872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51329"/>
                </a:solidFill>
                <a:latin typeface="LCD" panose="00000400000000000000" pitchFamily="2" charset="0"/>
              </a:rPr>
              <a:t>250</a:t>
            </a:r>
            <a:r>
              <a:rPr lang="en-GB" sz="3200" baseline="30000" dirty="0">
                <a:solidFill>
                  <a:srgbClr val="F51329"/>
                </a:solidFill>
                <a:latin typeface="LCD" panose="00000400000000000000" pitchFamily="2" charset="0"/>
              </a:rPr>
              <a:t>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7F87B-8FA4-4F01-BF3F-47B4221CB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012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BD339EA0-940E-466C-A355-D46E979C3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9543" y="807021"/>
            <a:ext cx="5998479" cy="50422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6AA350-8641-44A2-9A6F-D9F0894F49F9}"/>
              </a:ext>
            </a:extLst>
          </p:cNvPr>
          <p:cNvGrpSpPr/>
          <p:nvPr/>
        </p:nvGrpSpPr>
        <p:grpSpPr>
          <a:xfrm rot="10506092">
            <a:off x="10181405" y="3155809"/>
            <a:ext cx="902143" cy="4304657"/>
            <a:chOff x="8235688" y="-189494"/>
            <a:chExt cx="902143" cy="430465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FAEFBD-CF79-422B-9059-B0CEB5B70343}"/>
                </a:ext>
              </a:extLst>
            </p:cNvPr>
            <p:cNvSpPr/>
            <p:nvPr/>
          </p:nvSpPr>
          <p:spPr>
            <a:xfrm rot="19362569">
              <a:off x="8279987" y="1212989"/>
              <a:ext cx="857844" cy="2679584"/>
            </a:xfrm>
            <a:prstGeom prst="ellipse">
              <a:avLst/>
            </a:prstGeom>
            <a:solidFill>
              <a:srgbClr val="FFFF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F68867-7C0A-419C-B00A-052483C4B7AB}"/>
                </a:ext>
              </a:extLst>
            </p:cNvPr>
            <p:cNvCxnSpPr>
              <a:cxnSpLocks/>
            </p:cNvCxnSpPr>
            <p:nvPr/>
          </p:nvCxnSpPr>
          <p:spPr>
            <a:xfrm rot="19362569" flipV="1">
              <a:off x="8747328" y="1326849"/>
              <a:ext cx="303294" cy="2450425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643D5D2-52FC-4682-8310-9FA2E4B5A2E3}"/>
                </a:ext>
              </a:extLst>
            </p:cNvPr>
            <p:cNvCxnSpPr>
              <a:cxnSpLocks/>
            </p:cNvCxnSpPr>
            <p:nvPr/>
          </p:nvCxnSpPr>
          <p:spPr>
            <a:xfrm rot="19362569" flipV="1">
              <a:off x="8235688" y="-189494"/>
              <a:ext cx="0" cy="42417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2B4CB7-55EB-464D-B6A1-7E18F1456AB6}"/>
                </a:ext>
              </a:extLst>
            </p:cNvPr>
            <p:cNvCxnSpPr>
              <a:cxnSpLocks/>
            </p:cNvCxnSpPr>
            <p:nvPr/>
          </p:nvCxnSpPr>
          <p:spPr>
            <a:xfrm rot="19362569" flipH="1" flipV="1">
              <a:off x="8659021" y="1664738"/>
              <a:ext cx="297562" cy="2450425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Antenna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9FE98-781E-40B6-B00C-74742A12F7C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3BCC6-8D0E-42F3-8362-676896046C30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316B4BA-4B5D-4AC6-B1F1-FB4AB875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96347E36-9291-4075-9DA8-B6FEB94FDA69}"/>
              </a:ext>
            </a:extLst>
          </p:cNvPr>
          <p:cNvSpPr/>
          <p:nvPr/>
        </p:nvSpPr>
        <p:spPr>
          <a:xfrm>
            <a:off x="8474493" y="2680791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E013A87-C5E1-47FE-B054-654D441D06C9}"/>
              </a:ext>
            </a:extLst>
          </p:cNvPr>
          <p:cNvSpPr/>
          <p:nvPr/>
        </p:nvSpPr>
        <p:spPr>
          <a:xfrm>
            <a:off x="8564691" y="2299117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179BD3E-3EB0-4162-9FC5-CBE18C11E223}"/>
              </a:ext>
            </a:extLst>
          </p:cNvPr>
          <p:cNvSpPr/>
          <p:nvPr/>
        </p:nvSpPr>
        <p:spPr>
          <a:xfrm rot="19362569">
            <a:off x="9430695" y="3591654"/>
            <a:ext cx="255066" cy="136936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4BE886B-4B85-4B06-A189-A3BC708BAF7F}"/>
              </a:ext>
            </a:extLst>
          </p:cNvPr>
          <p:cNvSpPr/>
          <p:nvPr/>
        </p:nvSpPr>
        <p:spPr>
          <a:xfrm>
            <a:off x="8298280" y="369065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381726-EF44-497F-8477-C403F80E48E1}"/>
              </a:ext>
            </a:extLst>
          </p:cNvPr>
          <p:cNvSpPr/>
          <p:nvPr/>
        </p:nvSpPr>
        <p:spPr>
          <a:xfrm>
            <a:off x="10832822" y="5034334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1592155-0428-417A-9C82-204A1FD78D7B}"/>
              </a:ext>
            </a:extLst>
          </p:cNvPr>
          <p:cNvSpPr/>
          <p:nvPr/>
        </p:nvSpPr>
        <p:spPr>
          <a:xfrm>
            <a:off x="10346232" y="334034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C12923F-E2C8-4D86-9F1A-87E39BEEB09A}"/>
              </a:ext>
            </a:extLst>
          </p:cNvPr>
          <p:cNvSpPr/>
          <p:nvPr/>
        </p:nvSpPr>
        <p:spPr>
          <a:xfrm>
            <a:off x="7977872" y="169852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EF4F190-A454-4AC0-A931-A0732A57AAA3}"/>
              </a:ext>
            </a:extLst>
          </p:cNvPr>
          <p:cNvSpPr/>
          <p:nvPr/>
        </p:nvSpPr>
        <p:spPr>
          <a:xfrm>
            <a:off x="9467653" y="3604745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01D3491-B6C7-4C31-AF74-CA0DBAA325D8}"/>
              </a:ext>
            </a:extLst>
          </p:cNvPr>
          <p:cNvSpPr/>
          <p:nvPr/>
        </p:nvSpPr>
        <p:spPr>
          <a:xfrm>
            <a:off x="9458908" y="3493220"/>
            <a:ext cx="188267" cy="158697"/>
          </a:xfrm>
          <a:prstGeom prst="triangle">
            <a:avLst/>
          </a:prstGeom>
          <a:solidFill>
            <a:srgbClr val="F5132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5E66221-4607-46E8-BC32-B9CCCAD2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3172" y="5649684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DA223E9-6C29-42FF-82EB-3BCD8856D9F1}"/>
              </a:ext>
            </a:extLst>
          </p:cNvPr>
          <p:cNvSpPr txBox="1"/>
          <p:nvPr/>
        </p:nvSpPr>
        <p:spPr>
          <a:xfrm>
            <a:off x="393978" y="773596"/>
            <a:ext cx="3273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Typical 2m 12 </a:t>
            </a:r>
            <a:r>
              <a:rPr lang="en-GB" sz="2400" b="1" dirty="0" err="1"/>
              <a:t>ele</a:t>
            </a:r>
            <a:r>
              <a:rPr lang="en-GB" sz="2400" b="1" dirty="0"/>
              <a:t> beam</a:t>
            </a:r>
          </a:p>
          <a:p>
            <a:r>
              <a:rPr lang="en-GB" dirty="0"/>
              <a:t>7 m boom length</a:t>
            </a:r>
          </a:p>
          <a:p>
            <a:r>
              <a:rPr lang="en-GB" dirty="0"/>
              <a:t>15.8 </a:t>
            </a:r>
            <a:r>
              <a:rPr lang="en-GB" dirty="0" err="1"/>
              <a:t>dBi</a:t>
            </a:r>
            <a:r>
              <a:rPr lang="en-GB" dirty="0"/>
              <a:t> Gain</a:t>
            </a:r>
          </a:p>
          <a:p>
            <a:r>
              <a:rPr lang="en-GB" dirty="0"/>
              <a:t>31 degree beamwidth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3FCD3E-ACBF-43BF-8451-359046EC0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3" y="2449720"/>
            <a:ext cx="5414837" cy="300824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85F8C2F0-07CC-463B-AD6B-B634FB356407}"/>
              </a:ext>
            </a:extLst>
          </p:cNvPr>
          <p:cNvSpPr/>
          <p:nvPr/>
        </p:nvSpPr>
        <p:spPr>
          <a:xfrm>
            <a:off x="9407902" y="2703042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E4161EF-6D75-4808-BDF4-9340FCEEDAF2}"/>
              </a:ext>
            </a:extLst>
          </p:cNvPr>
          <p:cNvSpPr/>
          <p:nvPr/>
        </p:nvSpPr>
        <p:spPr>
          <a:xfrm>
            <a:off x="9190172" y="323935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D75B27-672C-4C7E-8827-EDF420EA6AA3}"/>
              </a:ext>
            </a:extLst>
          </p:cNvPr>
          <p:cNvSpPr txBox="1"/>
          <p:nvPr/>
        </p:nvSpPr>
        <p:spPr>
          <a:xfrm>
            <a:off x="9993034" y="913148"/>
            <a:ext cx="170872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51329"/>
                </a:solidFill>
                <a:latin typeface="LCD" panose="00000400000000000000" pitchFamily="2" charset="0"/>
              </a:rPr>
              <a:t>130</a:t>
            </a:r>
            <a:r>
              <a:rPr lang="en-GB" sz="3200" baseline="30000" dirty="0">
                <a:solidFill>
                  <a:srgbClr val="F51329"/>
                </a:solidFill>
                <a:latin typeface="LCD" panose="00000400000000000000" pitchFamily="2" charset="0"/>
              </a:rPr>
              <a:t>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0C113-1C7B-4D72-A27F-C99C1AF91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043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BD339EA0-940E-466C-A355-D46E979C3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9543" y="807021"/>
            <a:ext cx="5998479" cy="50422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6AA350-8641-44A2-9A6F-D9F0894F49F9}"/>
              </a:ext>
            </a:extLst>
          </p:cNvPr>
          <p:cNvGrpSpPr/>
          <p:nvPr/>
        </p:nvGrpSpPr>
        <p:grpSpPr>
          <a:xfrm rot="6927226">
            <a:off x="11078724" y="1394700"/>
            <a:ext cx="902143" cy="4304657"/>
            <a:chOff x="8235688" y="-189494"/>
            <a:chExt cx="902143" cy="430465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FAEFBD-CF79-422B-9059-B0CEB5B70343}"/>
                </a:ext>
              </a:extLst>
            </p:cNvPr>
            <p:cNvSpPr/>
            <p:nvPr/>
          </p:nvSpPr>
          <p:spPr>
            <a:xfrm rot="19362569">
              <a:off x="8279987" y="1212989"/>
              <a:ext cx="857844" cy="2679584"/>
            </a:xfrm>
            <a:prstGeom prst="ellipse">
              <a:avLst/>
            </a:prstGeom>
            <a:solidFill>
              <a:srgbClr val="FFFF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F68867-7C0A-419C-B00A-052483C4B7AB}"/>
                </a:ext>
              </a:extLst>
            </p:cNvPr>
            <p:cNvCxnSpPr>
              <a:cxnSpLocks/>
            </p:cNvCxnSpPr>
            <p:nvPr/>
          </p:nvCxnSpPr>
          <p:spPr>
            <a:xfrm rot="19362569" flipV="1">
              <a:off x="8747328" y="1326849"/>
              <a:ext cx="303294" cy="2450425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643D5D2-52FC-4682-8310-9FA2E4B5A2E3}"/>
                </a:ext>
              </a:extLst>
            </p:cNvPr>
            <p:cNvCxnSpPr>
              <a:cxnSpLocks/>
            </p:cNvCxnSpPr>
            <p:nvPr/>
          </p:nvCxnSpPr>
          <p:spPr>
            <a:xfrm rot="19362569" flipV="1">
              <a:off x="8235688" y="-189494"/>
              <a:ext cx="0" cy="42417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2B4CB7-55EB-464D-B6A1-7E18F1456AB6}"/>
                </a:ext>
              </a:extLst>
            </p:cNvPr>
            <p:cNvCxnSpPr>
              <a:cxnSpLocks/>
            </p:cNvCxnSpPr>
            <p:nvPr/>
          </p:nvCxnSpPr>
          <p:spPr>
            <a:xfrm rot="19362569" flipH="1" flipV="1">
              <a:off x="8659021" y="1664738"/>
              <a:ext cx="297562" cy="2450425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Antenna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9FE98-781E-40B6-B00C-74742A12F7C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3BCC6-8D0E-42F3-8362-676896046C30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316B4BA-4B5D-4AC6-B1F1-FB4AB875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96347E36-9291-4075-9DA8-B6FEB94FDA69}"/>
              </a:ext>
            </a:extLst>
          </p:cNvPr>
          <p:cNvSpPr/>
          <p:nvPr/>
        </p:nvSpPr>
        <p:spPr>
          <a:xfrm>
            <a:off x="8474493" y="2680791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E013A87-C5E1-47FE-B054-654D441D06C9}"/>
              </a:ext>
            </a:extLst>
          </p:cNvPr>
          <p:cNvSpPr/>
          <p:nvPr/>
        </p:nvSpPr>
        <p:spPr>
          <a:xfrm>
            <a:off x="8564691" y="2299117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179BD3E-3EB0-4162-9FC5-CBE18C11E223}"/>
              </a:ext>
            </a:extLst>
          </p:cNvPr>
          <p:cNvSpPr/>
          <p:nvPr/>
        </p:nvSpPr>
        <p:spPr>
          <a:xfrm rot="19362569">
            <a:off x="9430695" y="3591654"/>
            <a:ext cx="255066" cy="136936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4BE886B-4B85-4B06-A189-A3BC708BAF7F}"/>
              </a:ext>
            </a:extLst>
          </p:cNvPr>
          <p:cNvSpPr/>
          <p:nvPr/>
        </p:nvSpPr>
        <p:spPr>
          <a:xfrm>
            <a:off x="8298280" y="369065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381726-EF44-497F-8477-C403F80E48E1}"/>
              </a:ext>
            </a:extLst>
          </p:cNvPr>
          <p:cNvSpPr/>
          <p:nvPr/>
        </p:nvSpPr>
        <p:spPr>
          <a:xfrm>
            <a:off x="10832822" y="5034334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1592155-0428-417A-9C82-204A1FD78D7B}"/>
              </a:ext>
            </a:extLst>
          </p:cNvPr>
          <p:cNvSpPr/>
          <p:nvPr/>
        </p:nvSpPr>
        <p:spPr>
          <a:xfrm>
            <a:off x="10346232" y="334034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C12923F-E2C8-4D86-9F1A-87E39BEEB09A}"/>
              </a:ext>
            </a:extLst>
          </p:cNvPr>
          <p:cNvSpPr/>
          <p:nvPr/>
        </p:nvSpPr>
        <p:spPr>
          <a:xfrm>
            <a:off x="7977872" y="169852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EF4F190-A454-4AC0-A931-A0732A57AAA3}"/>
              </a:ext>
            </a:extLst>
          </p:cNvPr>
          <p:cNvSpPr/>
          <p:nvPr/>
        </p:nvSpPr>
        <p:spPr>
          <a:xfrm>
            <a:off x="9467653" y="3604745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01D3491-B6C7-4C31-AF74-CA0DBAA325D8}"/>
              </a:ext>
            </a:extLst>
          </p:cNvPr>
          <p:cNvSpPr/>
          <p:nvPr/>
        </p:nvSpPr>
        <p:spPr>
          <a:xfrm>
            <a:off x="9458908" y="3493220"/>
            <a:ext cx="188267" cy="158697"/>
          </a:xfrm>
          <a:prstGeom prst="triangle">
            <a:avLst/>
          </a:prstGeom>
          <a:solidFill>
            <a:srgbClr val="F5132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5E66221-4607-46E8-BC32-B9CCCAD2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3172" y="5649684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DA223E9-6C29-42FF-82EB-3BCD8856D9F1}"/>
              </a:ext>
            </a:extLst>
          </p:cNvPr>
          <p:cNvSpPr txBox="1"/>
          <p:nvPr/>
        </p:nvSpPr>
        <p:spPr>
          <a:xfrm>
            <a:off x="393978" y="773596"/>
            <a:ext cx="3273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Typical 2m 12 </a:t>
            </a:r>
            <a:r>
              <a:rPr lang="en-GB" sz="2400" b="1" dirty="0" err="1"/>
              <a:t>ele</a:t>
            </a:r>
            <a:r>
              <a:rPr lang="en-GB" sz="2400" b="1" dirty="0"/>
              <a:t> beam</a:t>
            </a:r>
          </a:p>
          <a:p>
            <a:r>
              <a:rPr lang="en-GB" dirty="0"/>
              <a:t>7 m boom length</a:t>
            </a:r>
          </a:p>
          <a:p>
            <a:r>
              <a:rPr lang="en-GB" dirty="0"/>
              <a:t>15.8 </a:t>
            </a:r>
            <a:r>
              <a:rPr lang="en-GB" dirty="0" err="1"/>
              <a:t>dBi</a:t>
            </a:r>
            <a:r>
              <a:rPr lang="en-GB" dirty="0"/>
              <a:t> Gain</a:t>
            </a:r>
          </a:p>
          <a:p>
            <a:r>
              <a:rPr lang="en-GB" dirty="0"/>
              <a:t>31 degree beamwidth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3FCD3E-ACBF-43BF-8451-359046EC0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3" y="2449720"/>
            <a:ext cx="5414837" cy="300824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85F8C2F0-07CC-463B-AD6B-B634FB356407}"/>
              </a:ext>
            </a:extLst>
          </p:cNvPr>
          <p:cNvSpPr/>
          <p:nvPr/>
        </p:nvSpPr>
        <p:spPr>
          <a:xfrm>
            <a:off x="9407902" y="2703042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E4161EF-6D75-4808-BDF4-9340FCEEDAF2}"/>
              </a:ext>
            </a:extLst>
          </p:cNvPr>
          <p:cNvSpPr/>
          <p:nvPr/>
        </p:nvSpPr>
        <p:spPr>
          <a:xfrm>
            <a:off x="9190172" y="323935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BC691B-7BE7-426E-96FF-DBE447A7CE98}"/>
              </a:ext>
            </a:extLst>
          </p:cNvPr>
          <p:cNvSpPr txBox="1"/>
          <p:nvPr/>
        </p:nvSpPr>
        <p:spPr>
          <a:xfrm>
            <a:off x="9993034" y="913148"/>
            <a:ext cx="170872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51329"/>
                </a:solidFill>
                <a:latin typeface="LCD" panose="00000400000000000000" pitchFamily="2" charset="0"/>
              </a:rPr>
              <a:t>80</a:t>
            </a:r>
            <a:r>
              <a:rPr lang="en-GB" sz="3200" baseline="30000" dirty="0">
                <a:solidFill>
                  <a:srgbClr val="F51329"/>
                </a:solidFill>
                <a:latin typeface="LCD" panose="00000400000000000000" pitchFamily="2" charset="0"/>
              </a:rPr>
              <a:t>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50924-8A6E-45AC-BF85-078C169F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350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BD339EA0-940E-466C-A355-D46E979C3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9543" y="807021"/>
            <a:ext cx="5998479" cy="50422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6AA350-8641-44A2-9A6F-D9F0894F49F9}"/>
              </a:ext>
            </a:extLst>
          </p:cNvPr>
          <p:cNvGrpSpPr/>
          <p:nvPr/>
        </p:nvGrpSpPr>
        <p:grpSpPr>
          <a:xfrm rot="2427703">
            <a:off x="9587133" y="-434223"/>
            <a:ext cx="902143" cy="4304657"/>
            <a:chOff x="8235688" y="-189494"/>
            <a:chExt cx="902143" cy="430465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FAEFBD-CF79-422B-9059-B0CEB5B70343}"/>
                </a:ext>
              </a:extLst>
            </p:cNvPr>
            <p:cNvSpPr/>
            <p:nvPr/>
          </p:nvSpPr>
          <p:spPr>
            <a:xfrm rot="19362569">
              <a:off x="8279987" y="1212989"/>
              <a:ext cx="857844" cy="2679584"/>
            </a:xfrm>
            <a:prstGeom prst="ellipse">
              <a:avLst/>
            </a:prstGeom>
            <a:solidFill>
              <a:srgbClr val="FFFF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F68867-7C0A-419C-B00A-052483C4B7AB}"/>
                </a:ext>
              </a:extLst>
            </p:cNvPr>
            <p:cNvCxnSpPr>
              <a:cxnSpLocks/>
            </p:cNvCxnSpPr>
            <p:nvPr/>
          </p:nvCxnSpPr>
          <p:spPr>
            <a:xfrm rot="19362569" flipV="1">
              <a:off x="8747328" y="1326849"/>
              <a:ext cx="303294" cy="2450425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643D5D2-52FC-4682-8310-9FA2E4B5A2E3}"/>
                </a:ext>
              </a:extLst>
            </p:cNvPr>
            <p:cNvCxnSpPr>
              <a:cxnSpLocks/>
            </p:cNvCxnSpPr>
            <p:nvPr/>
          </p:nvCxnSpPr>
          <p:spPr>
            <a:xfrm rot="19362569" flipV="1">
              <a:off x="8235688" y="-189494"/>
              <a:ext cx="0" cy="42417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2B4CB7-55EB-464D-B6A1-7E18F1456AB6}"/>
                </a:ext>
              </a:extLst>
            </p:cNvPr>
            <p:cNvCxnSpPr>
              <a:cxnSpLocks/>
            </p:cNvCxnSpPr>
            <p:nvPr/>
          </p:nvCxnSpPr>
          <p:spPr>
            <a:xfrm rot="19362569" flipH="1" flipV="1">
              <a:off x="8659021" y="1664738"/>
              <a:ext cx="297562" cy="2450425"/>
            </a:xfrm>
            <a:prstGeom prst="line">
              <a:avLst/>
            </a:prstGeom>
            <a:ln w="28575">
              <a:solidFill>
                <a:srgbClr val="F10FC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Antenna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9FE98-781E-40B6-B00C-74742A12F7C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3BCC6-8D0E-42F3-8362-676896046C30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316B4BA-4B5D-4AC6-B1F1-FB4AB875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96347E36-9291-4075-9DA8-B6FEB94FDA69}"/>
              </a:ext>
            </a:extLst>
          </p:cNvPr>
          <p:cNvSpPr/>
          <p:nvPr/>
        </p:nvSpPr>
        <p:spPr>
          <a:xfrm>
            <a:off x="8474493" y="2680791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E013A87-C5E1-47FE-B054-654D441D06C9}"/>
              </a:ext>
            </a:extLst>
          </p:cNvPr>
          <p:cNvSpPr/>
          <p:nvPr/>
        </p:nvSpPr>
        <p:spPr>
          <a:xfrm>
            <a:off x="8564691" y="2299117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179BD3E-3EB0-4162-9FC5-CBE18C11E223}"/>
              </a:ext>
            </a:extLst>
          </p:cNvPr>
          <p:cNvSpPr/>
          <p:nvPr/>
        </p:nvSpPr>
        <p:spPr>
          <a:xfrm rot="19362569">
            <a:off x="9430695" y="3591654"/>
            <a:ext cx="255066" cy="136936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4BE886B-4B85-4B06-A189-A3BC708BAF7F}"/>
              </a:ext>
            </a:extLst>
          </p:cNvPr>
          <p:cNvSpPr/>
          <p:nvPr/>
        </p:nvSpPr>
        <p:spPr>
          <a:xfrm>
            <a:off x="8298280" y="369065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381726-EF44-497F-8477-C403F80E48E1}"/>
              </a:ext>
            </a:extLst>
          </p:cNvPr>
          <p:cNvSpPr/>
          <p:nvPr/>
        </p:nvSpPr>
        <p:spPr>
          <a:xfrm>
            <a:off x="10832822" y="5034334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1592155-0428-417A-9C82-204A1FD78D7B}"/>
              </a:ext>
            </a:extLst>
          </p:cNvPr>
          <p:cNvSpPr/>
          <p:nvPr/>
        </p:nvSpPr>
        <p:spPr>
          <a:xfrm>
            <a:off x="10346232" y="334034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C12923F-E2C8-4D86-9F1A-87E39BEEB09A}"/>
              </a:ext>
            </a:extLst>
          </p:cNvPr>
          <p:cNvSpPr/>
          <p:nvPr/>
        </p:nvSpPr>
        <p:spPr>
          <a:xfrm>
            <a:off x="7977872" y="169852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EF4F190-A454-4AC0-A931-A0732A57AAA3}"/>
              </a:ext>
            </a:extLst>
          </p:cNvPr>
          <p:cNvSpPr/>
          <p:nvPr/>
        </p:nvSpPr>
        <p:spPr>
          <a:xfrm>
            <a:off x="9467653" y="3604745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01D3491-B6C7-4C31-AF74-CA0DBAA325D8}"/>
              </a:ext>
            </a:extLst>
          </p:cNvPr>
          <p:cNvSpPr/>
          <p:nvPr/>
        </p:nvSpPr>
        <p:spPr>
          <a:xfrm>
            <a:off x="9458908" y="3493220"/>
            <a:ext cx="188267" cy="158697"/>
          </a:xfrm>
          <a:prstGeom prst="triangle">
            <a:avLst/>
          </a:prstGeom>
          <a:solidFill>
            <a:srgbClr val="F5132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5E66221-4607-46E8-BC32-B9CCCAD2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3172" y="5649684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DA223E9-6C29-42FF-82EB-3BCD8856D9F1}"/>
              </a:ext>
            </a:extLst>
          </p:cNvPr>
          <p:cNvSpPr txBox="1"/>
          <p:nvPr/>
        </p:nvSpPr>
        <p:spPr>
          <a:xfrm>
            <a:off x="393978" y="773596"/>
            <a:ext cx="3273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Typical 2m 12 </a:t>
            </a:r>
            <a:r>
              <a:rPr lang="en-GB" sz="2400" b="1" dirty="0" err="1"/>
              <a:t>ele</a:t>
            </a:r>
            <a:r>
              <a:rPr lang="en-GB" sz="2400" b="1" dirty="0"/>
              <a:t> beam</a:t>
            </a:r>
          </a:p>
          <a:p>
            <a:r>
              <a:rPr lang="en-GB" dirty="0"/>
              <a:t>7 m boom length</a:t>
            </a:r>
          </a:p>
          <a:p>
            <a:r>
              <a:rPr lang="en-GB" dirty="0"/>
              <a:t>15.8 </a:t>
            </a:r>
            <a:r>
              <a:rPr lang="en-GB" dirty="0" err="1"/>
              <a:t>dBi</a:t>
            </a:r>
            <a:r>
              <a:rPr lang="en-GB" dirty="0"/>
              <a:t> Gain</a:t>
            </a:r>
          </a:p>
          <a:p>
            <a:r>
              <a:rPr lang="en-GB" dirty="0"/>
              <a:t>31 degree beamwidth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3FCD3E-ACBF-43BF-8451-359046EC0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3" y="2449720"/>
            <a:ext cx="5414837" cy="300824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85F8C2F0-07CC-463B-AD6B-B634FB356407}"/>
              </a:ext>
            </a:extLst>
          </p:cNvPr>
          <p:cNvSpPr/>
          <p:nvPr/>
        </p:nvSpPr>
        <p:spPr>
          <a:xfrm>
            <a:off x="9407902" y="2703042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E4161EF-6D75-4808-BDF4-9340FCEEDAF2}"/>
              </a:ext>
            </a:extLst>
          </p:cNvPr>
          <p:cNvSpPr/>
          <p:nvPr/>
        </p:nvSpPr>
        <p:spPr>
          <a:xfrm>
            <a:off x="9190172" y="3239356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2A800A-CC56-4554-B829-4CABAD2F3580}"/>
              </a:ext>
            </a:extLst>
          </p:cNvPr>
          <p:cNvSpPr txBox="1"/>
          <p:nvPr/>
        </p:nvSpPr>
        <p:spPr>
          <a:xfrm>
            <a:off x="9993034" y="913148"/>
            <a:ext cx="170872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51329"/>
                </a:solidFill>
                <a:latin typeface="LCD" panose="00000400000000000000" pitchFamily="2" charset="0"/>
              </a:rPr>
              <a:t>10</a:t>
            </a:r>
            <a:r>
              <a:rPr lang="en-GB" sz="3200" baseline="30000" dirty="0">
                <a:solidFill>
                  <a:srgbClr val="F51329"/>
                </a:solidFill>
                <a:latin typeface="LCD" panose="00000400000000000000" pitchFamily="2" charset="0"/>
              </a:rPr>
              <a:t>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46AE5-3D48-4B69-B320-CDA5B363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473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2el Quad">
            <a:extLst>
              <a:ext uri="{FF2B5EF4-FFF2-40B4-BE49-F238E27FC236}">
                <a16:creationId xmlns:a16="http://schemas.microsoft.com/office/drawing/2014/main" id="{4629DAA7-BC7A-4801-A936-55978AE7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670" y="868319"/>
            <a:ext cx="4351369" cy="49664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FF514A-532C-4951-AA43-39FE689351C7}"/>
              </a:ext>
            </a:extLst>
          </p:cNvPr>
          <p:cNvSpPr txBox="1"/>
          <p:nvPr/>
        </p:nvSpPr>
        <p:spPr>
          <a:xfrm>
            <a:off x="224287" y="845389"/>
            <a:ext cx="70477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3200" b="1" dirty="0">
                <a:solidFill>
                  <a:schemeClr val="bg2">
                    <a:lumMod val="10000"/>
                  </a:schemeClr>
                </a:solidFill>
              </a:rPr>
              <a:t>Buy or make your own!</a:t>
            </a:r>
            <a:endParaRPr lang="en-GB" sz="32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C5782F81-876E-48E2-9F88-000BBFC0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61" y="1424375"/>
            <a:ext cx="6826432" cy="43624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88F095-366F-44A8-95AE-7E524EE96452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Antenna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526086-327C-4BEF-8CE2-5328824810F0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1A860E-0FFF-41E6-8920-D72510570D3B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7875B46B-D42C-4949-B69B-6D6A1B53C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2E29D99-AFDF-45FC-AC5F-CEE1938CC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850DC-EDFA-4656-9306-DB06A7BC9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18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Antenna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C60FF6-17F6-4067-BF7D-85B4F0003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45" y="802938"/>
            <a:ext cx="3643223" cy="48576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DC9775-2791-42F4-873B-73DA9EB32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6754" y="812144"/>
            <a:ext cx="3487816" cy="4852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9C4971-B814-4D39-B6CE-8C9507A28D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56" y="812144"/>
            <a:ext cx="3639192" cy="4852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2BED67-97E9-4144-BD16-6AB0B71BD758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BB3BCF-9242-424B-8AA5-7456D3AEB9EF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41B1015F-C35C-499B-80E0-6A9D70DBD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87A3970-11ED-4D41-9270-52E79E084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691C0DE-0A83-457D-B4A7-2CD94B2F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744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Antenna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FF514A-532C-4951-AA43-39FE689351C7}"/>
              </a:ext>
            </a:extLst>
          </p:cNvPr>
          <p:cNvSpPr txBox="1"/>
          <p:nvPr/>
        </p:nvSpPr>
        <p:spPr>
          <a:xfrm>
            <a:off x="224287" y="845389"/>
            <a:ext cx="765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https://thedxshop.com/product/powabeam-ukac144-8-144mhz-antenna</a:t>
            </a:r>
            <a:r>
              <a:rPr lang="en-GB" dirty="0"/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EE855-565F-442D-A254-738AF5E911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71" y="1495111"/>
            <a:ext cx="8565163" cy="38024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B70FA9-4E1E-4234-B65A-4DEEAD3F84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85201" y="1615095"/>
            <a:ext cx="4208585" cy="3156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4CCDD7-764B-4EDA-BB66-FBEBBDD57063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A46538-E91F-464A-BA60-23225394D255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98B4B70-F319-4972-8288-F2CAC0516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C1960079-C1CE-4668-AE8E-E3516E874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451366-16A7-4976-9CAD-24E5A78D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86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11432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Roll your own – A club project?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859CA-EC7C-4950-B8F8-5E402D10A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67" y="817408"/>
            <a:ext cx="5592333" cy="4545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EDD85C-42BE-4C89-9840-6D6A05885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381" y="817408"/>
            <a:ext cx="5038675" cy="4565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08D482-2078-4115-BCC2-B3019E060A2E}"/>
              </a:ext>
            </a:extLst>
          </p:cNvPr>
          <p:cNvSpPr txBox="1"/>
          <p:nvPr/>
        </p:nvSpPr>
        <p:spPr>
          <a:xfrm>
            <a:off x="1380225" y="5549100"/>
            <a:ext cx="1125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hlinkClick r:id="rId4"/>
              </a:rPr>
              <a:t>https://m0ukd.com/homebrew/antennas/144mhz-2m-portable-yagi-vhf-beam-antenna/</a:t>
            </a:r>
            <a:endParaRPr lang="en-GB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9BC451-0DE3-4744-8B64-4085CDD5A8A0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69C421-D9C7-494E-A187-3F409CE60928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BD77CBB-2685-4E3B-AEC2-C7938A8A5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19DC5C5B-C85F-489F-8868-6D82092AA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0A2C4CA-BB92-4027-AA6A-C48083D10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311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1268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Roll your own – A club project?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9BC451-0DE3-4744-8B64-4085CDD5A8A0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69C421-D9C7-494E-A187-3F409CE60928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BD77CBB-2685-4E3B-AEC2-C7938A8A5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19DC5C5B-C85F-489F-8868-6D82092AA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748E19-17DC-4686-8792-5EC23AC5BE85}"/>
              </a:ext>
            </a:extLst>
          </p:cNvPr>
          <p:cNvSpPr txBox="1"/>
          <p:nvPr/>
        </p:nvSpPr>
        <p:spPr>
          <a:xfrm>
            <a:off x="4002070" y="706196"/>
            <a:ext cx="5542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Ideas for club projects?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E5557-1EB7-4F3F-A16B-80CF652FF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06" y="1324942"/>
            <a:ext cx="5673819" cy="32246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08F73C-FF15-4EFF-A2FF-C8C0ACA3945D}"/>
              </a:ext>
            </a:extLst>
          </p:cNvPr>
          <p:cNvSpPr txBox="1"/>
          <p:nvPr/>
        </p:nvSpPr>
        <p:spPr>
          <a:xfrm>
            <a:off x="515963" y="4576275"/>
            <a:ext cx="490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linkClick r:id="rId4"/>
              </a:rPr>
              <a:t>https://qrznow.com/tape-measure-yagi-beam-antenna-ham-radio-qa</a:t>
            </a:r>
            <a:r>
              <a:rPr lang="en-GB" sz="2400" dirty="0"/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68149C-3347-4076-B645-ABA24284C55A}"/>
              </a:ext>
            </a:extLst>
          </p:cNvPr>
          <p:cNvSpPr txBox="1"/>
          <p:nvPr/>
        </p:nvSpPr>
        <p:spPr>
          <a:xfrm>
            <a:off x="6535332" y="4709362"/>
            <a:ext cx="6421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hlinkClick r:id="rId5"/>
              </a:rPr>
              <a:t>https://youtu.be/BmHoQrDfw-0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4B1EBC-E008-487E-BACD-CE386E3B4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682" y="1323447"/>
            <a:ext cx="5003517" cy="3240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1093E5-E283-4296-9647-9642E7D74413}"/>
              </a:ext>
            </a:extLst>
          </p:cNvPr>
          <p:cNvSpPr txBox="1"/>
          <p:nvPr/>
        </p:nvSpPr>
        <p:spPr>
          <a:xfrm>
            <a:off x="4332625" y="5542659"/>
            <a:ext cx="6621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Followed by a Foxhunt?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A443B29-E6F2-4769-AB95-EE3C7CE2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629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AFDE704-AA60-4324-8860-98D5AA3AE5A0}"/>
              </a:ext>
            </a:extLst>
          </p:cNvPr>
          <p:cNvSpPr txBox="1"/>
          <p:nvPr/>
        </p:nvSpPr>
        <p:spPr>
          <a:xfrm>
            <a:off x="7272068" y="1011091"/>
            <a:ext cx="3999601" cy="47089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/>
              <a:t>Farnham (SUWS)</a:t>
            </a:r>
          </a:p>
          <a:p>
            <a:r>
              <a:rPr lang="en-GB" sz="2000" dirty="0">
                <a:hlinkClick r:id="rId2"/>
              </a:rPr>
              <a:t>http://farnham-sdr.com/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Hack Green VHF/UHF</a:t>
            </a:r>
          </a:p>
          <a:p>
            <a:r>
              <a:rPr lang="en-GB" sz="2000" dirty="0">
                <a:hlinkClick r:id="rId3"/>
              </a:rPr>
              <a:t>http://hackgreensdr.org:8902/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Jodrell Bank (G0XBU)</a:t>
            </a:r>
          </a:p>
          <a:p>
            <a:r>
              <a:rPr lang="en-GB" sz="2000" dirty="0">
                <a:hlinkClick r:id="rId4"/>
              </a:rPr>
              <a:t>http://81.174.147.103:8901/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Netherlands: </a:t>
            </a:r>
            <a:r>
              <a:rPr lang="en-GB" sz="2000" dirty="0" err="1"/>
              <a:t>Loc</a:t>
            </a:r>
            <a:r>
              <a:rPr lang="en-GB" sz="2000" dirty="0"/>
              <a:t> JO21</a:t>
            </a:r>
          </a:p>
          <a:p>
            <a:r>
              <a:rPr lang="en-GB" sz="2000" dirty="0">
                <a:hlinkClick r:id="rId5"/>
              </a:rPr>
              <a:t>http://sdr.shbrg.nl:8074/</a:t>
            </a:r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Full list</a:t>
            </a:r>
          </a:p>
          <a:p>
            <a:r>
              <a:rPr lang="en-GB" sz="2000" dirty="0">
                <a:hlinkClick r:id="rId6"/>
              </a:rPr>
              <a:t>http://www.websdr.org/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Web SDR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03254F-E8F4-4E0C-BADC-A9EB551A281E}"/>
              </a:ext>
            </a:extLst>
          </p:cNvPr>
          <p:cNvSpPr txBox="1"/>
          <p:nvPr/>
        </p:nvSpPr>
        <p:spPr>
          <a:xfrm>
            <a:off x="224287" y="845389"/>
            <a:ext cx="70477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3200" dirty="0">
                <a:solidFill>
                  <a:schemeClr val="bg2">
                    <a:lumMod val="10000"/>
                  </a:schemeClr>
                </a:solidFill>
              </a:rPr>
              <a:t>Is your </a:t>
            </a:r>
            <a:r>
              <a:rPr lang="en-GB" sz="3200" dirty="0" err="1">
                <a:solidFill>
                  <a:schemeClr val="bg2">
                    <a:lumMod val="10000"/>
                  </a:schemeClr>
                </a:solidFill>
              </a:rPr>
              <a:t>tx</a:t>
            </a:r>
            <a:r>
              <a:rPr lang="en-GB" sz="3200" dirty="0">
                <a:solidFill>
                  <a:schemeClr val="bg2">
                    <a:lumMod val="10000"/>
                  </a:schemeClr>
                </a:solidFill>
              </a:rPr>
              <a:t> working correctly?</a:t>
            </a:r>
          </a:p>
          <a:p>
            <a:pPr marL="514350" indent="-514350">
              <a:buAutoNum type="arabicPeriod"/>
            </a:pPr>
            <a:r>
              <a:rPr lang="en-GB" sz="3200" dirty="0">
                <a:solidFill>
                  <a:schemeClr val="bg2">
                    <a:lumMod val="10000"/>
                  </a:schemeClr>
                </a:solidFill>
              </a:rPr>
              <a:t>Listen to other stations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A6ED4-D9DE-4C3C-BE65-5947531840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87" y="1856004"/>
            <a:ext cx="6646429" cy="3864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C90F54-1073-46E1-9C57-357DF276DC73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424820-04D3-44E6-8B95-4498F41B77C3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3F469F98-517A-4AD7-A9C7-FD51D4B6D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16C939B-9FDC-4D97-965A-D4F0A149E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3E00C34-D1B4-41E4-8CB0-EEBA45B6A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112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F65D60-2CBC-4944-BB5E-6BA46930E3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584" y="774201"/>
            <a:ext cx="8696789" cy="482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CD4B0ED8-118F-48C9-AD74-F3650E4EFF62}"/>
              </a:ext>
            </a:extLst>
          </p:cNvPr>
          <p:cNvSpPr txBox="1"/>
          <p:nvPr/>
        </p:nvSpPr>
        <p:spPr>
          <a:xfrm>
            <a:off x="9785531" y="1490820"/>
            <a:ext cx="686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hlinkClick r:id="rId3"/>
              </a:rPr>
              <a:t>www.m0icr.com</a:t>
            </a:r>
            <a:endParaRPr lang="en-GB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042D21-EFEB-41FB-B151-DAB66E800671}"/>
              </a:ext>
            </a:extLst>
          </p:cNvPr>
          <p:cNvSpPr txBox="1"/>
          <p:nvPr/>
        </p:nvSpPr>
        <p:spPr>
          <a:xfrm>
            <a:off x="-93396" y="66315"/>
            <a:ext cx="10687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You can find this presentation and more here ….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01FBFE-2576-4784-A337-3D3117665B6B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FA4610-AA15-4931-A3A4-4C751FBA2181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46797F09-973F-49A1-A5D7-743C4D2A2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03511932-0960-4B2E-ABD0-AD8B3CFC7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B449D9-88DA-4BF5-99FC-73621CE9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3</a:t>
            </a:fld>
            <a:endParaRPr lang="en-GB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A3A00ABA-06BA-45CD-B7A5-B96BA75C86E2}"/>
              </a:ext>
            </a:extLst>
          </p:cNvPr>
          <p:cNvSpPr/>
          <p:nvPr/>
        </p:nvSpPr>
        <p:spPr>
          <a:xfrm>
            <a:off x="5743575" y="904875"/>
            <a:ext cx="1181100" cy="577212"/>
          </a:xfrm>
          <a:prstGeom prst="downArrow">
            <a:avLst>
              <a:gd name="adj1" fmla="val 38710"/>
              <a:gd name="adj2" fmla="val 54951"/>
            </a:avLst>
          </a:prstGeom>
          <a:solidFill>
            <a:srgbClr val="F5132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76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1160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Where?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92E63-76A0-499F-8785-3B82C32DA60C}"/>
              </a:ext>
            </a:extLst>
          </p:cNvPr>
          <p:cNvSpPr txBox="1"/>
          <p:nvPr/>
        </p:nvSpPr>
        <p:spPr>
          <a:xfrm>
            <a:off x="224287" y="845389"/>
            <a:ext cx="551928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3200" dirty="0">
                <a:solidFill>
                  <a:schemeClr val="bg2">
                    <a:lumMod val="10000"/>
                  </a:schemeClr>
                </a:solidFill>
              </a:rPr>
              <a:t>My home location is rubbish for VHF!</a:t>
            </a:r>
          </a:p>
          <a:p>
            <a:pPr marL="457200" indent="-457200">
              <a:buAutoNum type="arabicPeriod"/>
            </a:pPr>
            <a:r>
              <a:rPr lang="en-GB" sz="3200" dirty="0">
                <a:solidFill>
                  <a:schemeClr val="bg2">
                    <a:lumMod val="10000"/>
                  </a:schemeClr>
                </a:solidFill>
              </a:rPr>
              <a:t>Doing better from home – dealing with domestic noise</a:t>
            </a:r>
          </a:p>
          <a:p>
            <a:pPr marL="457200" indent="-457200">
              <a:buAutoNum type="arabicPeriod"/>
            </a:pPr>
            <a:r>
              <a:rPr lang="en-GB" sz="3200" dirty="0">
                <a:solidFill>
                  <a:schemeClr val="bg2">
                    <a:lumMod val="10000"/>
                  </a:schemeClr>
                </a:solidFill>
              </a:rPr>
              <a:t>Getting out portable</a:t>
            </a:r>
          </a:p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91D4C8-E839-4758-8C68-4F02F2BE96BE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14811-E3A4-4D25-B45B-34E0793B72E9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DEEDDB44-C759-4355-8561-2768C5B5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0FBFE0A0-ECA7-41B5-BA08-8BD31B50D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5545EB-7E33-4DF8-8347-98B14925F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30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73822-807B-404C-B916-03D07D17A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002" y="1198428"/>
            <a:ext cx="592341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65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1160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Portable</a:t>
            </a:r>
          </a:p>
        </p:txBody>
      </p:sp>
      <p:pic>
        <p:nvPicPr>
          <p:cNvPr id="24580" name="Picture 4" descr="2m setup in the back garden">
            <a:extLst>
              <a:ext uri="{FF2B5EF4-FFF2-40B4-BE49-F238E27FC236}">
                <a16:creationId xmlns:a16="http://schemas.microsoft.com/office/drawing/2014/main" id="{32273830-276A-4290-8930-9BC9D952C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85" y="1005032"/>
            <a:ext cx="5331309" cy="39984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F9EF77C1-1CA5-4342-95F7-5EC9F09273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774" y="1005031"/>
            <a:ext cx="6323162" cy="4005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BA07712-622C-4E74-A93B-A5E2230ECB4B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B9DAC4-74B5-4CD8-8DE9-5A663389432C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22B91899-557C-4ACD-B4AE-074FAA543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20F804A4-4451-47F8-8608-9D4A09C86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88163-FF17-47DC-843F-BA418F0A0E7D}"/>
              </a:ext>
            </a:extLst>
          </p:cNvPr>
          <p:cNvSpPr txBox="1"/>
          <p:nvPr/>
        </p:nvSpPr>
        <p:spPr>
          <a:xfrm>
            <a:off x="1059543" y="5052420"/>
            <a:ext cx="418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M0JCQ Back Garden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3159D7-A1C4-48B6-BCD7-7A94D1F65850}"/>
              </a:ext>
            </a:extLst>
          </p:cNvPr>
          <p:cNvSpPr txBox="1"/>
          <p:nvPr/>
        </p:nvSpPr>
        <p:spPr>
          <a:xfrm>
            <a:off x="7192015" y="5014239"/>
            <a:ext cx="418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G0CAG </a:t>
            </a:r>
            <a:r>
              <a:rPr lang="en-GB" sz="2800" dirty="0" err="1"/>
              <a:t>Northala</a:t>
            </a:r>
            <a:r>
              <a:rPr lang="en-GB" sz="2800" dirty="0"/>
              <a:t> Fields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C0CF7E-C380-45EE-8C54-7C8FD5C6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72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1160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M0ICR Portable 23cm – 10W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A2996A80-4177-4BD4-BA04-126111F3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32" y="745348"/>
            <a:ext cx="3872967" cy="51639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8A77C4-76EF-4AD8-9A56-63B46755D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068" y="745348"/>
            <a:ext cx="6629400" cy="5153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4A3ACC-ABE4-4101-BD12-8EEF2D4B1B14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7E3AA6-8F5C-4FDF-9869-F4A036D925D9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E81C18A9-2E31-42EB-A709-89A6EC81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A07984AD-A25B-49B2-AB40-480FA8CF5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254C9F-EB09-443E-A83C-A98036FF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439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CDF6EAEB-86B2-4A56-9539-C52EE6860F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890" y="821401"/>
            <a:ext cx="6711350" cy="5033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1160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M0ICR Portable 2m near </a:t>
            </a:r>
            <a:r>
              <a:rPr lang="en-GB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Bude</a:t>
            </a:r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Cornwall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227E24F-F0B4-4D6A-BB7A-6686B9978D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760" y="820728"/>
            <a:ext cx="3775639" cy="5034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19DAF1D-C5BF-457F-B6BE-B91217DDA051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6C9130-E64D-44CB-9B90-39BEF4E75819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B95D2652-B2A9-4DE8-A4E5-9EE56F18D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6389A306-3B32-46B2-BE78-712123362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B5425-72C4-4504-936C-9C02BBBA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739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1160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M0ICR Portable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9DAF1D-C5BF-457F-B6BE-B91217DDA051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6C9130-E64D-44CB-9B90-39BEF4E75819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B95D2652-B2A9-4DE8-A4E5-9EE56F18D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6389A306-3B32-46B2-BE78-712123362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B5425-72C4-4504-936C-9C02BBBA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34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1C7565-D17C-441B-839E-71E4C2D4DA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112" y="803820"/>
            <a:ext cx="4849950" cy="4780972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BC3CC3D4-E65B-42DA-8EF9-B29CD960B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9770" y="803324"/>
            <a:ext cx="6312180" cy="47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070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1160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Location – Where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9670553-7635-4F98-994A-6AF47CFD1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8827" y="757142"/>
            <a:ext cx="6357137" cy="53437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32112E-0C97-4267-9B9E-C8DEE3E17E1B}"/>
              </a:ext>
            </a:extLst>
          </p:cNvPr>
          <p:cNvSpPr txBox="1"/>
          <p:nvPr/>
        </p:nvSpPr>
        <p:spPr>
          <a:xfrm>
            <a:off x="8149194" y="3523180"/>
            <a:ext cx="3899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u="none" strike="noStrike" dirty="0">
                <a:solidFill>
                  <a:srgbClr val="0074D9"/>
                </a:solidFill>
                <a:effectLst/>
                <a:latin typeface="Lora"/>
                <a:hlinkClick r:id="rId3"/>
              </a:rPr>
              <a:t>TK5EP’s QRA locator(and more) map (egloff.eu)</a:t>
            </a:r>
            <a:endParaRPr lang="en-GB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5C69B7-C704-4995-BE1D-7D032DEC7C89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E4D7A2-AE69-42F4-8F00-7940B47B4C7A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BAC9AA0C-9FE2-432E-8347-D87FBA74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4C01CD35-7246-45E3-A82F-1E96A7262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7EDFD5-A80C-4B4F-A333-3C3A8CFE52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029" y="854609"/>
            <a:ext cx="3586411" cy="25743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EF2B9-1B4E-409F-8316-584E2B036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021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1160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Location – Know your locator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C4B61-FDDE-4309-BA29-8AB0A7E00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594" y="827299"/>
            <a:ext cx="8006663" cy="49595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6B51310-16A5-4155-8734-D06D7F1C51E1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24A7EA-7F7A-406A-92D3-E660E80918E4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213C2D3E-278D-4976-9F1D-0735B70E4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7355446-D4D9-4F79-B13C-7A8752EC3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455579-E0BB-4C5F-B28C-211DA93DB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743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1160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Location – Know your locator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C4B61-FDDE-4309-BA29-8AB0A7E00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594" y="827299"/>
            <a:ext cx="8006663" cy="49595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B5FBCC-3567-4B91-A039-552DC1D8C164}"/>
              </a:ext>
            </a:extLst>
          </p:cNvPr>
          <p:cNvCxnSpPr/>
          <p:nvPr/>
        </p:nvCxnSpPr>
        <p:spPr>
          <a:xfrm>
            <a:off x="1989594" y="966158"/>
            <a:ext cx="8006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666BFA-F04E-458E-B589-AE5BED6E09B7}"/>
              </a:ext>
            </a:extLst>
          </p:cNvPr>
          <p:cNvCxnSpPr/>
          <p:nvPr/>
        </p:nvCxnSpPr>
        <p:spPr>
          <a:xfrm>
            <a:off x="1989594" y="2533291"/>
            <a:ext cx="8006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2CB6C8-A41B-4885-9A9C-DFB099BEA21A}"/>
              </a:ext>
            </a:extLst>
          </p:cNvPr>
          <p:cNvCxnSpPr/>
          <p:nvPr/>
        </p:nvCxnSpPr>
        <p:spPr>
          <a:xfrm>
            <a:off x="1989594" y="4091796"/>
            <a:ext cx="8006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E8F593B-3069-4D08-89F4-87BF335DA8BC}"/>
              </a:ext>
            </a:extLst>
          </p:cNvPr>
          <p:cNvCxnSpPr/>
          <p:nvPr/>
        </p:nvCxnSpPr>
        <p:spPr>
          <a:xfrm>
            <a:off x="1989594" y="5641676"/>
            <a:ext cx="8006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76ED60-B050-49DA-A437-2E42C4105D05}"/>
              </a:ext>
            </a:extLst>
          </p:cNvPr>
          <p:cNvCxnSpPr/>
          <p:nvPr/>
        </p:nvCxnSpPr>
        <p:spPr>
          <a:xfrm>
            <a:off x="2113471" y="827299"/>
            <a:ext cx="0" cy="49595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C907AF-BE3A-4388-847A-E9699B5D5DED}"/>
              </a:ext>
            </a:extLst>
          </p:cNvPr>
          <p:cNvCxnSpPr/>
          <p:nvPr/>
        </p:nvCxnSpPr>
        <p:spPr>
          <a:xfrm>
            <a:off x="4051539" y="827299"/>
            <a:ext cx="0" cy="49595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8EC3F1-6743-4F1A-9C1D-574C3D89449E}"/>
              </a:ext>
            </a:extLst>
          </p:cNvPr>
          <p:cNvCxnSpPr/>
          <p:nvPr/>
        </p:nvCxnSpPr>
        <p:spPr>
          <a:xfrm>
            <a:off x="5992925" y="827298"/>
            <a:ext cx="0" cy="49595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DE6DFB-E438-4B3B-B984-BCD83B33C663}"/>
              </a:ext>
            </a:extLst>
          </p:cNvPr>
          <p:cNvCxnSpPr/>
          <p:nvPr/>
        </p:nvCxnSpPr>
        <p:spPr>
          <a:xfrm>
            <a:off x="7922367" y="827297"/>
            <a:ext cx="0" cy="49595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C25DFB-975C-4911-84DE-2C35EF3D51FD}"/>
              </a:ext>
            </a:extLst>
          </p:cNvPr>
          <p:cNvCxnSpPr/>
          <p:nvPr/>
        </p:nvCxnSpPr>
        <p:spPr>
          <a:xfrm>
            <a:off x="9834555" y="827297"/>
            <a:ext cx="0" cy="49595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B9FCB24-2F4F-4D87-99DC-70DB0D6677D5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25A7A7-231C-425B-88C4-15832BB6F20C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BD76CCE5-8949-49C5-9293-6D2FD9256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264C9A64-83ED-46CA-BC05-1C6522624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97BFA4-989E-44EF-98F5-DDAA7186E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740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1160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Location – Know your locator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C4B61-FDDE-4309-BA29-8AB0A7E00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594" y="827299"/>
            <a:ext cx="8006663" cy="49595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36DAB7-0450-434F-BF09-B4547F4140FE}"/>
              </a:ext>
            </a:extLst>
          </p:cNvPr>
          <p:cNvSpPr txBox="1"/>
          <p:nvPr/>
        </p:nvSpPr>
        <p:spPr>
          <a:xfrm>
            <a:off x="2104845" y="994443"/>
            <a:ext cx="9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IO91SO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B5FBCC-3567-4B91-A039-552DC1D8C164}"/>
              </a:ext>
            </a:extLst>
          </p:cNvPr>
          <p:cNvCxnSpPr/>
          <p:nvPr/>
        </p:nvCxnSpPr>
        <p:spPr>
          <a:xfrm>
            <a:off x="1989594" y="966158"/>
            <a:ext cx="8006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666BFA-F04E-458E-B589-AE5BED6E09B7}"/>
              </a:ext>
            </a:extLst>
          </p:cNvPr>
          <p:cNvCxnSpPr/>
          <p:nvPr/>
        </p:nvCxnSpPr>
        <p:spPr>
          <a:xfrm>
            <a:off x="1989594" y="2533291"/>
            <a:ext cx="8006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2CB6C8-A41B-4885-9A9C-DFB099BEA21A}"/>
              </a:ext>
            </a:extLst>
          </p:cNvPr>
          <p:cNvCxnSpPr/>
          <p:nvPr/>
        </p:nvCxnSpPr>
        <p:spPr>
          <a:xfrm>
            <a:off x="1989594" y="4091796"/>
            <a:ext cx="8006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E8F593B-3069-4D08-89F4-87BF335DA8BC}"/>
              </a:ext>
            </a:extLst>
          </p:cNvPr>
          <p:cNvCxnSpPr/>
          <p:nvPr/>
        </p:nvCxnSpPr>
        <p:spPr>
          <a:xfrm>
            <a:off x="1989594" y="5641676"/>
            <a:ext cx="8006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76ED60-B050-49DA-A437-2E42C4105D05}"/>
              </a:ext>
            </a:extLst>
          </p:cNvPr>
          <p:cNvCxnSpPr/>
          <p:nvPr/>
        </p:nvCxnSpPr>
        <p:spPr>
          <a:xfrm>
            <a:off x="2113471" y="827299"/>
            <a:ext cx="0" cy="49595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C907AF-BE3A-4388-847A-E9699B5D5DED}"/>
              </a:ext>
            </a:extLst>
          </p:cNvPr>
          <p:cNvCxnSpPr/>
          <p:nvPr/>
        </p:nvCxnSpPr>
        <p:spPr>
          <a:xfrm>
            <a:off x="4051539" y="827299"/>
            <a:ext cx="0" cy="49595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8EC3F1-6743-4F1A-9C1D-574C3D89449E}"/>
              </a:ext>
            </a:extLst>
          </p:cNvPr>
          <p:cNvCxnSpPr/>
          <p:nvPr/>
        </p:nvCxnSpPr>
        <p:spPr>
          <a:xfrm>
            <a:off x="5992925" y="827298"/>
            <a:ext cx="0" cy="49595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DE6DFB-E438-4B3B-B984-BCD83B33C663}"/>
              </a:ext>
            </a:extLst>
          </p:cNvPr>
          <p:cNvCxnSpPr/>
          <p:nvPr/>
        </p:nvCxnSpPr>
        <p:spPr>
          <a:xfrm>
            <a:off x="7922367" y="827297"/>
            <a:ext cx="0" cy="49595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C25DFB-975C-4911-84DE-2C35EF3D51FD}"/>
              </a:ext>
            </a:extLst>
          </p:cNvPr>
          <p:cNvCxnSpPr/>
          <p:nvPr/>
        </p:nvCxnSpPr>
        <p:spPr>
          <a:xfrm>
            <a:off x="9834555" y="827297"/>
            <a:ext cx="0" cy="49595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27A36E5-A664-40DA-964E-0D3FE9A10ECF}"/>
              </a:ext>
            </a:extLst>
          </p:cNvPr>
          <p:cNvSpPr txBox="1"/>
          <p:nvPr/>
        </p:nvSpPr>
        <p:spPr>
          <a:xfrm>
            <a:off x="2101970" y="2526522"/>
            <a:ext cx="9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IO91SN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720EEA-763A-4C20-8FAC-2AC981F12D7F}"/>
              </a:ext>
            </a:extLst>
          </p:cNvPr>
          <p:cNvSpPr txBox="1"/>
          <p:nvPr/>
        </p:nvSpPr>
        <p:spPr>
          <a:xfrm>
            <a:off x="2101970" y="4091796"/>
            <a:ext cx="9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IO91SM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F1B8E4-34F5-4C99-97EB-02C9C64F7BAF}"/>
              </a:ext>
            </a:extLst>
          </p:cNvPr>
          <p:cNvSpPr txBox="1"/>
          <p:nvPr/>
        </p:nvSpPr>
        <p:spPr>
          <a:xfrm>
            <a:off x="4022784" y="2533291"/>
            <a:ext cx="9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IO91TN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8BD6F5-F332-4887-A411-9D8E0F66C87C}"/>
              </a:ext>
            </a:extLst>
          </p:cNvPr>
          <p:cNvSpPr txBox="1"/>
          <p:nvPr/>
        </p:nvSpPr>
        <p:spPr>
          <a:xfrm>
            <a:off x="4017032" y="962398"/>
            <a:ext cx="9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IO91TO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71001C-06F5-4569-A5B1-CE31176F707D}"/>
              </a:ext>
            </a:extLst>
          </p:cNvPr>
          <p:cNvSpPr txBox="1"/>
          <p:nvPr/>
        </p:nvSpPr>
        <p:spPr>
          <a:xfrm>
            <a:off x="5946473" y="957634"/>
            <a:ext cx="9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IO91UO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35776D-5593-424C-B935-839A7633BF8D}"/>
              </a:ext>
            </a:extLst>
          </p:cNvPr>
          <p:cNvSpPr txBox="1"/>
          <p:nvPr/>
        </p:nvSpPr>
        <p:spPr>
          <a:xfrm>
            <a:off x="7887858" y="953204"/>
            <a:ext cx="9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IO91VO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CE5D79-7355-401E-B81F-C2A5D6BBDF13}"/>
              </a:ext>
            </a:extLst>
          </p:cNvPr>
          <p:cNvSpPr txBox="1"/>
          <p:nvPr/>
        </p:nvSpPr>
        <p:spPr>
          <a:xfrm>
            <a:off x="6024449" y="2516038"/>
            <a:ext cx="9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IO91UN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9FFE22-FAC6-4CA2-88E6-785002B72638}"/>
              </a:ext>
            </a:extLst>
          </p:cNvPr>
          <p:cNvSpPr txBox="1"/>
          <p:nvPr/>
        </p:nvSpPr>
        <p:spPr>
          <a:xfrm>
            <a:off x="7902233" y="2533289"/>
            <a:ext cx="9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IO91VN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730881-6186-4019-9644-E63041D3C380}"/>
              </a:ext>
            </a:extLst>
          </p:cNvPr>
          <p:cNvSpPr txBox="1"/>
          <p:nvPr/>
        </p:nvSpPr>
        <p:spPr>
          <a:xfrm>
            <a:off x="7887858" y="4091794"/>
            <a:ext cx="9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IO91VM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637168-ECCE-42E1-BF1C-C6AE0651DB72}"/>
              </a:ext>
            </a:extLst>
          </p:cNvPr>
          <p:cNvSpPr txBox="1"/>
          <p:nvPr/>
        </p:nvSpPr>
        <p:spPr>
          <a:xfrm>
            <a:off x="4031411" y="4089781"/>
            <a:ext cx="9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IO91TM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BA8E82-7A29-4BDC-B512-FFA37FF6F7DF}"/>
              </a:ext>
            </a:extLst>
          </p:cNvPr>
          <p:cNvSpPr txBox="1"/>
          <p:nvPr/>
        </p:nvSpPr>
        <p:spPr>
          <a:xfrm>
            <a:off x="5975670" y="4087305"/>
            <a:ext cx="102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IO91UM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9566C15-6D3C-475F-9D7E-9C5877BF577C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706AA9-D7C0-4D86-A402-3A70215106BF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821D232B-8E2B-43F8-B847-95D4E3174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62798040-295F-4321-AFD2-FF297BB34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622F6-A2EF-4709-8706-33FAD981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0159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Logging and other tools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B85F5-A211-49FE-B05C-FE20E64A8CEA}"/>
              </a:ext>
            </a:extLst>
          </p:cNvPr>
          <p:cNvSpPr txBox="1"/>
          <p:nvPr/>
        </p:nvSpPr>
        <p:spPr>
          <a:xfrm>
            <a:off x="148011" y="898642"/>
            <a:ext cx="67543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3200" b="1" dirty="0">
                <a:solidFill>
                  <a:schemeClr val="bg2">
                    <a:lumMod val="10000"/>
                  </a:schemeClr>
                </a:solidFill>
              </a:rPr>
              <a:t>Paper logging</a:t>
            </a:r>
          </a:p>
          <a:p>
            <a:pPr marL="514350" indent="-514350">
              <a:buAutoNum type="arabicPeriod"/>
            </a:pPr>
            <a:r>
              <a:rPr lang="en-GB" sz="3200" b="1" dirty="0">
                <a:solidFill>
                  <a:schemeClr val="bg2">
                    <a:lumMod val="10000"/>
                  </a:schemeClr>
                </a:solidFill>
              </a:rPr>
              <a:t>Minos is the tool of choice</a:t>
            </a:r>
          </a:p>
          <a:p>
            <a:pPr marL="514350" indent="-514350">
              <a:buAutoNum type="arabicPeriod"/>
            </a:pPr>
            <a:r>
              <a:rPr lang="en-GB" sz="3200" b="1" dirty="0">
                <a:solidFill>
                  <a:schemeClr val="bg2">
                    <a:lumMod val="10000"/>
                  </a:schemeClr>
                </a:solidFill>
              </a:rPr>
              <a:t>But there are other options!</a:t>
            </a:r>
            <a:endParaRPr lang="en-GB" sz="32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BD0CAAC-DFBD-4558-9FAB-A8B48D40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929" y="995908"/>
            <a:ext cx="6253824" cy="45490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AB0EEE8-1747-4742-BB3E-F6A42104611B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79353A-BB56-474F-B51A-10C936D8BC72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37BA338-F325-4AA1-8A71-7EDB8E925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F944768-5727-4BF3-9E4E-B989F5E95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A77E94-E883-4D30-A473-FF467292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278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2890E1-8CB8-4852-8923-393D45477136}"/>
              </a:ext>
            </a:extLst>
          </p:cNvPr>
          <p:cNvSpPr txBox="1"/>
          <p:nvPr/>
        </p:nvSpPr>
        <p:spPr>
          <a:xfrm>
            <a:off x="60386" y="44719"/>
            <a:ext cx="4218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 to be covered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B8F65-6842-4B03-8370-6D23CCC04E55}"/>
              </a:ext>
            </a:extLst>
          </p:cNvPr>
          <p:cNvSpPr txBox="1"/>
          <p:nvPr/>
        </p:nvSpPr>
        <p:spPr>
          <a:xfrm>
            <a:off x="169473" y="906228"/>
            <a:ext cx="621681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2">
                    <a:lumMod val="10000"/>
                  </a:schemeClr>
                </a:solidFill>
              </a:rPr>
              <a:t>1.    Getting Started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Why?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Radio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Antenna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Location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Logging and other tools</a:t>
            </a:r>
          </a:p>
          <a:p>
            <a:pPr marL="342900" indent="-342900">
              <a:buFont typeface="+mj-lt"/>
              <a:buAutoNum type="arabicPeriod"/>
            </a:pPr>
            <a:endParaRPr lang="en-GB" sz="2800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GB" sz="2800" b="1" dirty="0">
                <a:solidFill>
                  <a:schemeClr val="bg2">
                    <a:lumMod val="10000"/>
                  </a:schemeClr>
                </a:solidFill>
              </a:rPr>
              <a:t>Contesting – UKAC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RSGB Contests – website and rules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Taking Part in a UKAC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Other Contests</a:t>
            </a:r>
          </a:p>
          <a:p>
            <a:endParaRPr lang="en-GB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BFF60D0-BB17-4F33-BAE9-AED8C9111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6682" y="1855392"/>
            <a:ext cx="5206015" cy="39045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1FC344-2ED4-4F0E-87FE-C90D52AE8F59}"/>
              </a:ext>
            </a:extLst>
          </p:cNvPr>
          <p:cNvSpPr txBox="1"/>
          <p:nvPr/>
        </p:nvSpPr>
        <p:spPr>
          <a:xfrm>
            <a:off x="6546682" y="839102"/>
            <a:ext cx="70477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en-GB" sz="2800" b="1" dirty="0">
                <a:solidFill>
                  <a:schemeClr val="bg2">
                    <a:lumMod val="10000"/>
                  </a:schemeClr>
                </a:solidFill>
              </a:rPr>
              <a:t>VHF </a:t>
            </a:r>
            <a:r>
              <a:rPr lang="en-GB" sz="2800" b="1" dirty="0" err="1">
                <a:solidFill>
                  <a:schemeClr val="bg2">
                    <a:lumMod val="10000"/>
                  </a:schemeClr>
                </a:solidFill>
              </a:rPr>
              <a:t>DXing</a:t>
            </a:r>
            <a:r>
              <a:rPr lang="en-GB" sz="2800" b="1" dirty="0">
                <a:solidFill>
                  <a:schemeClr val="bg2">
                    <a:lumMod val="10000"/>
                  </a:schemeClr>
                </a:solidFill>
              </a:rPr>
              <a:t> outside Contesting</a:t>
            </a:r>
          </a:p>
          <a:p>
            <a:r>
              <a:rPr lang="en-GB" sz="2800" b="1" dirty="0">
                <a:solidFill>
                  <a:schemeClr val="bg2">
                    <a:lumMod val="10000"/>
                  </a:schemeClr>
                </a:solidFill>
              </a:rPr>
              <a:t>4.  The Drowned Rats</a:t>
            </a:r>
          </a:p>
          <a:p>
            <a:endParaRPr lang="en-GB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0F6BD8-30E4-4BEB-B253-3C1A6ECE1492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68B9F5-5654-409B-9387-8E030C2A262A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5BCF09BB-56F7-4381-ADC9-8DF580B55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7AB5522-A636-49E9-A134-097462382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C5FDCE-FD12-4995-AF21-217D11BF9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961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FB6CF-4452-4896-AED5-01214A3CB281}"/>
              </a:ext>
            </a:extLst>
          </p:cNvPr>
          <p:cNvSpPr txBox="1"/>
          <p:nvPr/>
        </p:nvSpPr>
        <p:spPr>
          <a:xfrm>
            <a:off x="4196615" y="2021305"/>
            <a:ext cx="4100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Part Two</a:t>
            </a:r>
          </a:p>
          <a:p>
            <a:pPr algn="ctr"/>
            <a:r>
              <a:rPr lang="en-GB" sz="4000" dirty="0"/>
              <a:t>Contesting UKAC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27979C-4A94-4015-B47F-117C1AACE7FC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891AEF-F45E-448A-824D-0D84B65F65F7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A654DCF8-6F5F-47D8-BD5C-1F43DFD16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7F23924-D6FE-415C-8584-7CBCB66AF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1C0001-0A7E-46DF-B0A7-603FE270B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520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Contesting – UKAC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30B6A-DF4A-4A7D-95DB-E4FDE1D25D24}"/>
              </a:ext>
            </a:extLst>
          </p:cNvPr>
          <p:cNvSpPr txBox="1"/>
          <p:nvPr/>
        </p:nvSpPr>
        <p:spPr>
          <a:xfrm>
            <a:off x="224287" y="845389"/>
            <a:ext cx="704778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3200" b="1" dirty="0">
                <a:solidFill>
                  <a:schemeClr val="bg2">
                    <a:lumMod val="10000"/>
                  </a:schemeClr>
                </a:solidFill>
              </a:rPr>
              <a:t>When</a:t>
            </a:r>
          </a:p>
          <a:p>
            <a:pPr marL="514350" indent="-514350">
              <a:buAutoNum type="arabicPeriod"/>
            </a:pPr>
            <a:r>
              <a:rPr lang="en-GB" sz="3200" b="1" dirty="0">
                <a:solidFill>
                  <a:schemeClr val="bg2">
                    <a:lumMod val="10000"/>
                  </a:schemeClr>
                </a:solidFill>
              </a:rPr>
              <a:t>How</a:t>
            </a:r>
          </a:p>
          <a:p>
            <a:pPr marL="514350" indent="-514350">
              <a:buAutoNum type="arabicPeriod"/>
            </a:pPr>
            <a:r>
              <a:rPr lang="en-GB" sz="3200" b="1" dirty="0">
                <a:solidFill>
                  <a:schemeClr val="bg2">
                    <a:lumMod val="10000"/>
                  </a:schemeClr>
                </a:solidFill>
              </a:rPr>
              <a:t>Club entries</a:t>
            </a:r>
          </a:p>
          <a:p>
            <a:pPr marL="514350" indent="-514350">
              <a:buAutoNum type="arabicPeriod"/>
            </a:pPr>
            <a:endParaRPr lang="en-GB" sz="3200" b="1" dirty="0">
              <a:solidFill>
                <a:schemeClr val="bg2">
                  <a:lumMod val="10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en-GB" sz="32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AC95A-BFA7-4002-AD60-1F2F0B8DDE6C}"/>
              </a:ext>
            </a:extLst>
          </p:cNvPr>
          <p:cNvSpPr txBox="1"/>
          <p:nvPr/>
        </p:nvSpPr>
        <p:spPr>
          <a:xfrm>
            <a:off x="1797483" y="2705725"/>
            <a:ext cx="85970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/>
              <a:t>The United Kingdom Activity Contest</a:t>
            </a:r>
          </a:p>
          <a:p>
            <a:pPr algn="ctr"/>
            <a:r>
              <a:rPr lang="en-GB" sz="4400" i="1" dirty="0"/>
              <a:t>Most</a:t>
            </a:r>
            <a:r>
              <a:rPr lang="en-GB" sz="4400" dirty="0"/>
              <a:t> Tuesday and Thursday Nights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EEC6F1-5F9A-4932-BADA-7A521F5F0DF5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C46619-B514-4BF9-8E9C-2A15E1050074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4D42490-439C-4324-8700-313E08C6E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22AF0CD-D704-4A5A-AB77-60A31CE20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2E01CC-1930-46EE-A41F-B009B1A50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41</a:t>
            </a:fld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81091D-4464-4E80-B462-C3BBCD687772}"/>
              </a:ext>
            </a:extLst>
          </p:cNvPr>
          <p:cNvSpPr txBox="1"/>
          <p:nvPr/>
        </p:nvSpPr>
        <p:spPr>
          <a:xfrm>
            <a:off x="2635497" y="5437625"/>
            <a:ext cx="6869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i="1" dirty="0"/>
              <a:t>Also note the FMAC: FM Activity Contest</a:t>
            </a:r>
          </a:p>
        </p:txBody>
      </p:sp>
    </p:spTree>
    <p:extLst>
      <p:ext uri="{BB962C8B-B14F-4D97-AF65-F5344CB8AC3E}">
        <p14:creationId xmlns:p14="http://schemas.microsoft.com/office/powerpoint/2010/main" val="16059744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Contesting – RSGB VHFCC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0B395-47EE-4F40-B80D-0BB06B4FB3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73" y="838023"/>
            <a:ext cx="7338837" cy="51277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7C52071A-D457-482A-841E-3E6203030625}"/>
              </a:ext>
            </a:extLst>
          </p:cNvPr>
          <p:cNvSpPr txBox="1"/>
          <p:nvPr/>
        </p:nvSpPr>
        <p:spPr>
          <a:xfrm>
            <a:off x="7602530" y="2777853"/>
            <a:ext cx="4419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hlinkClick r:id="rId3"/>
              </a:rPr>
              <a:t>https://www.rsgbcc.org/vhf/</a:t>
            </a:r>
            <a:endParaRPr lang="en-GB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3F134F-EC89-435A-9695-82C1EF896B21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201D35-CCEF-421E-96D2-34B22BCAE18C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227C431-99B6-4D5D-85FF-DA190C5DF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7DE627FA-3AAA-45C8-9EBC-97AB3B989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50F2C5-7248-4831-AE81-B8F1543B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949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Contesting – UKAC - When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89C1F-D4CF-4D22-A51D-747903168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5" y="812144"/>
            <a:ext cx="6882063" cy="4823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7588C5-3EB3-4F73-A733-C7987AF5AB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477" y="1998489"/>
            <a:ext cx="5134138" cy="2206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EE353C-DB2D-4BA6-B23D-3593F9BB84EF}"/>
              </a:ext>
            </a:extLst>
          </p:cNvPr>
          <p:cNvSpPr/>
          <p:nvPr/>
        </p:nvSpPr>
        <p:spPr>
          <a:xfrm>
            <a:off x="716097" y="1922354"/>
            <a:ext cx="1608463" cy="3663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5B1671-26EE-458C-B9E4-0CDCFBAD1DD1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67BA55-239B-4387-8453-A24C0DFBC330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D4F97216-E512-4870-9A2F-5E74C3AF1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92A3B48-5AF3-4D98-AE5C-2DF45E1DC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89DD9B-54E6-4371-A514-CA9F1032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1762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Contesting – Band Plans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0008F1-15EC-449A-84A8-59CFC14F4826}"/>
              </a:ext>
            </a:extLst>
          </p:cNvPr>
          <p:cNvSpPr txBox="1"/>
          <p:nvPr/>
        </p:nvSpPr>
        <p:spPr>
          <a:xfrm>
            <a:off x="316101" y="757654"/>
            <a:ext cx="10992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hlinkClick r:id="rId2"/>
              </a:rPr>
              <a:t>https://rsgb.services/public/bandplans/docs/rsgb_band_plan_2021.pdf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A62069-CBD1-436D-BFBD-9B15F6AF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01" y="1858572"/>
            <a:ext cx="8112304" cy="39352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23C825-8CAC-443F-AD94-94F5C7DEF30C}"/>
              </a:ext>
            </a:extLst>
          </p:cNvPr>
          <p:cNvSpPr txBox="1"/>
          <p:nvPr/>
        </p:nvSpPr>
        <p:spPr>
          <a:xfrm>
            <a:off x="8595360" y="2823411"/>
            <a:ext cx="350242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b="1" dirty="0"/>
              <a:t>2m:</a:t>
            </a:r>
          </a:p>
          <a:p>
            <a:endParaRPr lang="en-GB" sz="2400" b="1" dirty="0"/>
          </a:p>
          <a:p>
            <a:r>
              <a:rPr lang="en-GB" sz="2400" b="1" dirty="0"/>
              <a:t>144.150 – 144.400 MHz</a:t>
            </a:r>
          </a:p>
          <a:p>
            <a:r>
              <a:rPr lang="en-GB" sz="2400" b="1" dirty="0"/>
              <a:t>Avoid +/- 5KHz of 144.300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9A6DA-F878-4EF4-AA40-DB08E578603D}"/>
              </a:ext>
            </a:extLst>
          </p:cNvPr>
          <p:cNvSpPr txBox="1"/>
          <p:nvPr/>
        </p:nvSpPr>
        <p:spPr>
          <a:xfrm>
            <a:off x="232914" y="1371028"/>
            <a:ext cx="357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Example – 2m</a:t>
            </a:r>
            <a:endParaRPr lang="en-GB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DE1FA-EF4E-41D1-8410-0B427E1B3325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F68537-786E-48A8-B74C-F8EDC6C92EE1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0A2E0FB-C59D-4A54-B190-0B5E36C3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586125CC-7469-4E04-A800-2210CA54E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800F0A-F043-45EA-970A-B1FDC1EE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142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Contesting – UKAC - Multipliers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A6ED0E6-A1F7-4658-84CB-E4C586D5A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473" y="770474"/>
            <a:ext cx="5998479" cy="50422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AA8579-D5C1-4827-85D4-F3A39F4AA62D}"/>
              </a:ext>
            </a:extLst>
          </p:cNvPr>
          <p:cNvSpPr txBox="1"/>
          <p:nvPr/>
        </p:nvSpPr>
        <p:spPr>
          <a:xfrm>
            <a:off x="6720288" y="1101687"/>
            <a:ext cx="50472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Basic score is:</a:t>
            </a:r>
          </a:p>
          <a:p>
            <a:endParaRPr lang="en-GB" sz="2800" dirty="0"/>
          </a:p>
          <a:p>
            <a:r>
              <a:rPr lang="en-GB" sz="2800" dirty="0"/>
              <a:t>Total Km + (500 x number of four figure locators)</a:t>
            </a:r>
          </a:p>
          <a:p>
            <a:endParaRPr lang="en-GB" sz="2800" dirty="0"/>
          </a:p>
          <a:p>
            <a:r>
              <a:rPr lang="en-GB" sz="2800" dirty="0"/>
              <a:t>Then normalised for relative position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59389-2ACA-4C34-BC7D-B062BAEB861E}"/>
              </a:ext>
            </a:extLst>
          </p:cNvPr>
          <p:cNvSpPr txBox="1"/>
          <p:nvPr/>
        </p:nvSpPr>
        <p:spPr>
          <a:xfrm>
            <a:off x="7360760" y="4524386"/>
            <a:ext cx="4406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/>
              <a:t>Develop a strategy!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5F62F2-F35B-4AE3-BB9F-99D45B550ECC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189983-CB04-4B11-A0D4-9CB0977A4DBC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D190881-1CE8-495A-AE59-DC15ED265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3E4F416-60CE-418B-83E2-C5F39E04D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694FC-B0DB-48E9-B03D-AC9BCEB3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24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10533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Contesting – UKAC – The contest exchange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652D6B-7560-4182-AD39-7B870B8DA9B9}"/>
              </a:ext>
            </a:extLst>
          </p:cNvPr>
          <p:cNvSpPr txBox="1"/>
          <p:nvPr/>
        </p:nvSpPr>
        <p:spPr>
          <a:xfrm>
            <a:off x="221381" y="875899"/>
            <a:ext cx="6217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rgbClr val="00B0F0"/>
                </a:solidFill>
              </a:rPr>
              <a:t>Other station callsign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rgbClr val="00B050"/>
                </a:solidFill>
              </a:rPr>
              <a:t>Signal Report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Serial Number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rgbClr val="7030A0"/>
                </a:solidFill>
              </a:rPr>
              <a:t>Your locator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2FE57-BC09-4025-958C-50DBA7185AE0}"/>
              </a:ext>
            </a:extLst>
          </p:cNvPr>
          <p:cNvSpPr txBox="1"/>
          <p:nvPr/>
        </p:nvSpPr>
        <p:spPr>
          <a:xfrm>
            <a:off x="2396008" y="3097508"/>
            <a:ext cx="10929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B0F0"/>
                </a:solidFill>
              </a:rPr>
              <a:t>G1ABC </a:t>
            </a:r>
            <a:r>
              <a:rPr lang="en-GB" sz="4000" i="1" dirty="0"/>
              <a:t>you are </a:t>
            </a:r>
            <a:r>
              <a:rPr lang="en-GB" sz="4000" b="1" dirty="0">
                <a:solidFill>
                  <a:srgbClr val="00B050"/>
                </a:solidFill>
              </a:rPr>
              <a:t>5 and 9 </a:t>
            </a:r>
            <a:r>
              <a:rPr lang="en-GB" sz="4000" b="1" dirty="0">
                <a:solidFill>
                  <a:srgbClr val="FF0000"/>
                </a:solidFill>
              </a:rPr>
              <a:t>009</a:t>
            </a:r>
            <a:r>
              <a:rPr lang="en-GB" sz="4000" b="1" dirty="0"/>
              <a:t> </a:t>
            </a:r>
            <a:r>
              <a:rPr lang="en-GB" sz="4000" i="1" dirty="0"/>
              <a:t>in</a:t>
            </a:r>
            <a:r>
              <a:rPr lang="en-GB" sz="4000" b="1" dirty="0"/>
              <a:t> </a:t>
            </a:r>
            <a:r>
              <a:rPr lang="en-GB" sz="4000" b="1" dirty="0">
                <a:solidFill>
                  <a:srgbClr val="7030A0"/>
                </a:solidFill>
              </a:rPr>
              <a:t>IO91AB</a:t>
            </a:r>
          </a:p>
          <a:p>
            <a:endParaRPr lang="en-GB" sz="4000" b="1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76E8D1-1D09-450B-A2A1-5B2706085DD6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E8D2C7-E653-4B89-A5FC-A79C8F21E0FC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2ED0C36B-54A5-4583-9CE7-194DF9363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96918CB7-510D-4D52-BAA5-3990F2723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5E21F5-A512-495B-8C26-BDCEB3FBB300}"/>
              </a:ext>
            </a:extLst>
          </p:cNvPr>
          <p:cNvSpPr txBox="1"/>
          <p:nvPr/>
        </p:nvSpPr>
        <p:spPr>
          <a:xfrm>
            <a:off x="1342523" y="4292335"/>
            <a:ext cx="10193556" cy="98488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/>
              <a:t>Please </a:t>
            </a:r>
            <a:r>
              <a:rPr lang="en-GB" sz="4000" b="1" u="sng" dirty="0" err="1"/>
              <a:t>please</a:t>
            </a:r>
            <a:r>
              <a:rPr lang="en-GB" sz="4000" b="1" dirty="0"/>
              <a:t> get them in the correct order!</a:t>
            </a:r>
          </a:p>
          <a:p>
            <a:pPr algn="ctr"/>
            <a:endParaRPr lang="en-GB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18C7E1F-979E-4674-8E03-D30000A5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9776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089B01-87A4-4D48-BD4C-F0B7545147B2}"/>
              </a:ext>
            </a:extLst>
          </p:cNvPr>
          <p:cNvSpPr txBox="1"/>
          <p:nvPr/>
        </p:nvSpPr>
        <p:spPr>
          <a:xfrm>
            <a:off x="60385" y="44719"/>
            <a:ext cx="1160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Logging - Minos</a:t>
            </a:r>
          </a:p>
        </p:txBody>
      </p:sp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id="{CE858FF7-8C0C-41C8-8B64-0602087855AE}"/>
              </a:ext>
            </a:extLst>
          </p:cNvPr>
          <p:cNvSpPr txBox="1"/>
          <p:nvPr/>
        </p:nvSpPr>
        <p:spPr>
          <a:xfrm>
            <a:off x="8691614" y="2551526"/>
            <a:ext cx="3406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hlinkClick r:id="rId2"/>
              </a:rPr>
              <a:t>http://minos.sourceforge.net/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F82A3-8612-4808-8CBA-EE02FEEB7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1" y="768440"/>
            <a:ext cx="8427920" cy="507992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CE68BB6-4C84-49C9-B741-E4CF4C2D3328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2B74A6-B83B-44BB-8823-1E8A41E02221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003DBEE8-E654-49F5-ADFE-424B2AB83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BEC1AEC-E8E5-4369-BEE9-AAA3CC493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968BE-1CD7-4AF7-AD36-285BB72E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930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Contesting – UKAC – Entering Your Log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F5D9B-80CB-4F86-9958-79DDFB73DD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539" y="812416"/>
            <a:ext cx="6815705" cy="49744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534F36-4138-461F-A81B-B131A19A9F01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DB70B8-AC90-414A-92EA-915A97047E31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DA6B89FF-E315-4D8C-B528-EDFF911E9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43770A9-85EB-4A5E-AE92-0DD159D1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906EC7-6EF0-40DF-9AF3-ADA40102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1711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Contesting – UKAC – Entering Your Log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91AAB1-3A68-4B6D-967F-7B1F9F04F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579" y="766664"/>
            <a:ext cx="8200725" cy="502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4360E46-1A2D-4302-995E-50164339FDD6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7F4FCD-24F7-4120-A012-A5AA33A6440F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D1A84E5A-AFCD-4FA3-A25C-24DB6D990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CB5BE5A-0E04-49EA-9EE7-1D7E486F9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371A27-337D-45C8-B115-A40E9577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571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FB6CF-4452-4896-AED5-01214A3CB281}"/>
              </a:ext>
            </a:extLst>
          </p:cNvPr>
          <p:cNvSpPr txBox="1"/>
          <p:nvPr/>
        </p:nvSpPr>
        <p:spPr>
          <a:xfrm>
            <a:off x="4196615" y="2021305"/>
            <a:ext cx="4100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Part One</a:t>
            </a:r>
          </a:p>
          <a:p>
            <a:pPr algn="ctr"/>
            <a:r>
              <a:rPr lang="en-GB" sz="4000" dirty="0"/>
              <a:t>Getting Started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B9703-A53F-4F14-A0BE-AC2AB8D6085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6C76CC-15D5-4D2D-86A7-97789430532D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C6E7927-C5FC-4AA9-BBAE-F587EA64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77F73195-7130-48FE-90FD-ED07B9D16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C7735-54A4-48C2-81D3-074A2C52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6425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Contesting – UKAC – Claimed Score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D320F-F1C4-4CF8-BBFC-F98E18B434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5" y="774160"/>
            <a:ext cx="7104570" cy="51371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7FC033-90CF-4803-B8A2-53AE3E9417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866" y="2209279"/>
            <a:ext cx="4536600" cy="24394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79304A-EB5C-42A0-8ED3-CD2173C13C2D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4A28C7-80E4-4C95-931F-BD5376699CFF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601E582-F218-4D18-BCE9-427644906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A8116CB-41CB-4917-AA9E-73FA323E8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2C53EA-A8C2-4102-9438-4D821746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66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10883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Contesting – UKAC – some (more)  top tips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30B6A-DF4A-4A7D-95DB-E4FDE1D25D24}"/>
              </a:ext>
            </a:extLst>
          </p:cNvPr>
          <p:cNvSpPr txBox="1"/>
          <p:nvPr/>
        </p:nvSpPr>
        <p:spPr>
          <a:xfrm>
            <a:off x="224286" y="845389"/>
            <a:ext cx="1187349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It’s easy to get started (honestly!)</a:t>
            </a: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Listen, to get the cadence</a:t>
            </a: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Do as much as you are comfortable with, dip your toe</a:t>
            </a: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Set realistic goals – improve each time</a:t>
            </a: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Read the Rules and Read the Band Plan (avoid calling frequencies)</a:t>
            </a: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Ask – VHF contesters are a friendly bunch!</a:t>
            </a: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Join a contesting group – ‘The Rats’ welcome all members of RSH!</a:t>
            </a:r>
          </a:p>
          <a:p>
            <a:endParaRPr lang="en-GB" sz="32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D03724-EEAF-4299-ACA3-A60F9F189ED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009DCE-2A11-4061-8984-C35AAD8BB1A1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15E52C81-ED74-4063-B384-0DE478122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CBCA9AEC-0704-4B1D-8B77-E1BEE991D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F2930F-BFED-4477-BAD4-C4C23ECA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2768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FB6CF-4452-4896-AED5-01214A3CB281}"/>
              </a:ext>
            </a:extLst>
          </p:cNvPr>
          <p:cNvSpPr txBox="1"/>
          <p:nvPr/>
        </p:nvSpPr>
        <p:spPr>
          <a:xfrm>
            <a:off x="4196615" y="2021305"/>
            <a:ext cx="4100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Part Three</a:t>
            </a:r>
          </a:p>
          <a:p>
            <a:pPr algn="ctr"/>
            <a:r>
              <a:rPr lang="en-GB" sz="4000" dirty="0" err="1"/>
              <a:t>DXing</a:t>
            </a:r>
            <a:endParaRPr lang="en-GB" sz="4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4844E-701A-466E-AF11-03D9FD0E557B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8D2BD0-E332-4951-B561-EB8A3EAE8D54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83A61A0D-A306-4148-BA80-EB61E608F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1878BD19-B59E-4E79-B916-A4B76C992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537BA5-110C-4A50-90E2-4485AE3A6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6533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B0E8F3-CC10-4D92-B588-B56A3AE6340B}"/>
              </a:ext>
            </a:extLst>
          </p:cNvPr>
          <p:cNvSpPr txBox="1"/>
          <p:nvPr/>
        </p:nvSpPr>
        <p:spPr>
          <a:xfrm>
            <a:off x="60385" y="4471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useful tools and websites - Beacons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70C03-9CAC-432E-9039-BE52655BBF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783" y="778987"/>
            <a:ext cx="4955971" cy="5040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D75745-B5BA-44D9-85EA-F51DD8BB8C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85" y="813087"/>
            <a:ext cx="5373959" cy="5018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DABB45-D153-4A17-BE49-F2728C80A0C9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3A67D9-82A0-47EA-A916-9B1CC7A54D7F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E105B35-9CAD-4E7C-82F1-61204EB83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F0C3C581-0EE2-464A-9760-CC590128F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14E936-76DE-4162-91BB-CCFFE79F5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6923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</a:t>
            </a:r>
            <a:r>
              <a:rPr lang="en-GB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Airscatter</a:t>
            </a:r>
            <a:endParaRPr lang="en-GB" sz="3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9FE98-781E-40B6-B00C-74742A12F7C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3BCC6-8D0E-42F3-8362-676896046C30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316B4BA-4B5D-4AC6-B1F1-FB4AB875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D339EA0-940E-466C-A355-D46E979C3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4116" y="863109"/>
            <a:ext cx="5998479" cy="50422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FFAEFBD-CF79-422B-9059-B0CEB5B70343}"/>
              </a:ext>
            </a:extLst>
          </p:cNvPr>
          <p:cNvSpPr/>
          <p:nvPr/>
        </p:nvSpPr>
        <p:spPr>
          <a:xfrm rot="19362569">
            <a:off x="8494843" y="2156690"/>
            <a:ext cx="1153490" cy="1590675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179BD3E-3EB0-4162-9FC5-CBE18C11E223}"/>
              </a:ext>
            </a:extLst>
          </p:cNvPr>
          <p:cNvSpPr/>
          <p:nvPr/>
        </p:nvSpPr>
        <p:spPr>
          <a:xfrm rot="19362569">
            <a:off x="9472493" y="3559903"/>
            <a:ext cx="300763" cy="265172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BA52033-AED5-4422-9419-5F41C6FADD6F}"/>
              </a:ext>
            </a:extLst>
          </p:cNvPr>
          <p:cNvSpPr/>
          <p:nvPr/>
        </p:nvSpPr>
        <p:spPr>
          <a:xfrm rot="19362569">
            <a:off x="9546574" y="3488938"/>
            <a:ext cx="288258" cy="102648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18F0153-4BED-43AF-89BD-5B7F82FA6661}"/>
              </a:ext>
            </a:extLst>
          </p:cNvPr>
          <p:cNvSpPr/>
          <p:nvPr/>
        </p:nvSpPr>
        <p:spPr>
          <a:xfrm rot="19362569">
            <a:off x="9263330" y="3667356"/>
            <a:ext cx="288258" cy="102648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4A73AC4-8FFE-4510-A6B1-B23E532B0211}"/>
              </a:ext>
            </a:extLst>
          </p:cNvPr>
          <p:cNvSpPr/>
          <p:nvPr/>
        </p:nvSpPr>
        <p:spPr>
          <a:xfrm>
            <a:off x="9473481" y="3536581"/>
            <a:ext cx="188267" cy="158697"/>
          </a:xfrm>
          <a:prstGeom prst="triangle">
            <a:avLst/>
          </a:prstGeom>
          <a:solidFill>
            <a:srgbClr val="F5132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5E66221-4607-46E8-BC32-B9CCCAD2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F5C84592-A91E-4126-9DD5-E46274E4B30B}"/>
              </a:ext>
            </a:extLst>
          </p:cNvPr>
          <p:cNvSpPr/>
          <p:nvPr/>
        </p:nvSpPr>
        <p:spPr>
          <a:xfrm>
            <a:off x="7977872" y="169852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E065EA-90DB-4879-BFBF-BB68D0066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524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</a:t>
            </a:r>
            <a:r>
              <a:rPr lang="en-GB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Airscatter</a:t>
            </a:r>
            <a:endParaRPr lang="en-GB" sz="3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9FE98-781E-40B6-B00C-74742A12F7C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3BCC6-8D0E-42F3-8362-676896046C30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316B4BA-4B5D-4AC6-B1F1-FB4AB875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D339EA0-940E-466C-A355-D46E979C3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4116" y="863109"/>
            <a:ext cx="5998479" cy="50422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FFAEFBD-CF79-422B-9059-B0CEB5B70343}"/>
              </a:ext>
            </a:extLst>
          </p:cNvPr>
          <p:cNvSpPr/>
          <p:nvPr/>
        </p:nvSpPr>
        <p:spPr>
          <a:xfrm rot="19362569">
            <a:off x="8494843" y="2156690"/>
            <a:ext cx="1153490" cy="1590675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179BD3E-3EB0-4162-9FC5-CBE18C11E223}"/>
              </a:ext>
            </a:extLst>
          </p:cNvPr>
          <p:cNvSpPr/>
          <p:nvPr/>
        </p:nvSpPr>
        <p:spPr>
          <a:xfrm rot="19362569">
            <a:off x="9472493" y="3559903"/>
            <a:ext cx="300763" cy="265172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BA52033-AED5-4422-9419-5F41C6FADD6F}"/>
              </a:ext>
            </a:extLst>
          </p:cNvPr>
          <p:cNvSpPr/>
          <p:nvPr/>
        </p:nvSpPr>
        <p:spPr>
          <a:xfrm rot="19362569">
            <a:off x="9546574" y="3488938"/>
            <a:ext cx="288258" cy="102648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18F0153-4BED-43AF-89BD-5B7F82FA6661}"/>
              </a:ext>
            </a:extLst>
          </p:cNvPr>
          <p:cNvSpPr/>
          <p:nvPr/>
        </p:nvSpPr>
        <p:spPr>
          <a:xfrm rot="19362569">
            <a:off x="9263330" y="3667356"/>
            <a:ext cx="288258" cy="102648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4A73AC4-8FFE-4510-A6B1-B23E532B0211}"/>
              </a:ext>
            </a:extLst>
          </p:cNvPr>
          <p:cNvSpPr/>
          <p:nvPr/>
        </p:nvSpPr>
        <p:spPr>
          <a:xfrm>
            <a:off x="9473481" y="3536581"/>
            <a:ext cx="188267" cy="158697"/>
          </a:xfrm>
          <a:prstGeom prst="triangle">
            <a:avLst/>
          </a:prstGeom>
          <a:solidFill>
            <a:srgbClr val="F5132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5E66221-4607-46E8-BC32-B9CCCAD2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F5C84592-A91E-4126-9DD5-E46274E4B30B}"/>
              </a:ext>
            </a:extLst>
          </p:cNvPr>
          <p:cNvSpPr/>
          <p:nvPr/>
        </p:nvSpPr>
        <p:spPr>
          <a:xfrm>
            <a:off x="7977872" y="169852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84BF4D-4C3F-4887-9D58-4406E15E8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5889">
            <a:off x="504856" y="1699730"/>
            <a:ext cx="4855400" cy="250459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678C6F4-8FC2-40C6-BE6B-7BD990E8F4C7}"/>
              </a:ext>
            </a:extLst>
          </p:cNvPr>
          <p:cNvCxnSpPr>
            <a:cxnSpLocks/>
          </p:cNvCxnSpPr>
          <p:nvPr/>
        </p:nvCxnSpPr>
        <p:spPr>
          <a:xfrm flipH="1" flipV="1">
            <a:off x="8129532" y="947031"/>
            <a:ext cx="3683063" cy="130474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06A8AF17-EAD5-4553-B601-0C58AF607E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5901" flipH="1">
            <a:off x="8975812" y="894819"/>
            <a:ext cx="2072958" cy="948378"/>
          </a:xfrm>
          <a:prstGeom prst="rect">
            <a:avLst/>
          </a:prstGeom>
        </p:spPr>
      </p:pic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B47A0E0D-1B32-48ED-B7C5-CF1CC726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3439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</a:t>
            </a:r>
            <a:r>
              <a:rPr lang="en-GB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Airscatter</a:t>
            </a:r>
            <a:endParaRPr lang="en-GB" sz="3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49FE98-781E-40B6-B00C-74742A12F7C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3BCC6-8D0E-42F3-8362-676896046C30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316B4BA-4B5D-4AC6-B1F1-FB4AB875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D339EA0-940E-466C-A355-D46E979C3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4116" y="863109"/>
            <a:ext cx="5998479" cy="50422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FFAEFBD-CF79-422B-9059-B0CEB5B70343}"/>
              </a:ext>
            </a:extLst>
          </p:cNvPr>
          <p:cNvSpPr/>
          <p:nvPr/>
        </p:nvSpPr>
        <p:spPr>
          <a:xfrm rot="19362569">
            <a:off x="8494843" y="2156690"/>
            <a:ext cx="1153490" cy="1590675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179BD3E-3EB0-4162-9FC5-CBE18C11E223}"/>
              </a:ext>
            </a:extLst>
          </p:cNvPr>
          <p:cNvSpPr/>
          <p:nvPr/>
        </p:nvSpPr>
        <p:spPr>
          <a:xfrm rot="19362569">
            <a:off x="9472493" y="3559903"/>
            <a:ext cx="300763" cy="265172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BA52033-AED5-4422-9419-5F41C6FADD6F}"/>
              </a:ext>
            </a:extLst>
          </p:cNvPr>
          <p:cNvSpPr/>
          <p:nvPr/>
        </p:nvSpPr>
        <p:spPr>
          <a:xfrm rot="19362569">
            <a:off x="9546574" y="3488938"/>
            <a:ext cx="288258" cy="102648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18F0153-4BED-43AF-89BD-5B7F82FA6661}"/>
              </a:ext>
            </a:extLst>
          </p:cNvPr>
          <p:cNvSpPr/>
          <p:nvPr/>
        </p:nvSpPr>
        <p:spPr>
          <a:xfrm rot="19362569">
            <a:off x="9263330" y="3667356"/>
            <a:ext cx="288258" cy="102648"/>
          </a:xfrm>
          <a:prstGeom prst="ellipse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4A73AC4-8FFE-4510-A6B1-B23E532B0211}"/>
              </a:ext>
            </a:extLst>
          </p:cNvPr>
          <p:cNvSpPr/>
          <p:nvPr/>
        </p:nvSpPr>
        <p:spPr>
          <a:xfrm>
            <a:off x="9473481" y="3536581"/>
            <a:ext cx="188267" cy="158697"/>
          </a:xfrm>
          <a:prstGeom prst="triangle">
            <a:avLst/>
          </a:prstGeom>
          <a:solidFill>
            <a:srgbClr val="F5132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5E66221-4607-46E8-BC32-B9CCCAD2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F5C84592-A91E-4126-9DD5-E46274E4B30B}"/>
              </a:ext>
            </a:extLst>
          </p:cNvPr>
          <p:cNvSpPr/>
          <p:nvPr/>
        </p:nvSpPr>
        <p:spPr>
          <a:xfrm>
            <a:off x="7977872" y="1698523"/>
            <a:ext cx="352425" cy="273804"/>
          </a:xfrm>
          <a:prstGeom prst="ellipse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F950CB-C843-4163-A78C-929AA9514D95}"/>
              </a:ext>
            </a:extLst>
          </p:cNvPr>
          <p:cNvCxnSpPr>
            <a:cxnSpLocks/>
            <a:stCxn id="9" idx="1"/>
          </p:cNvCxnSpPr>
          <p:nvPr/>
        </p:nvCxnSpPr>
        <p:spPr>
          <a:xfrm flipV="1">
            <a:off x="9520548" y="1577009"/>
            <a:ext cx="355895" cy="2038921"/>
          </a:xfrm>
          <a:prstGeom prst="line">
            <a:avLst/>
          </a:prstGeom>
          <a:ln w="57150">
            <a:solidFill>
              <a:srgbClr val="F10FC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4112FA8-5E9B-41C2-9B00-6AC7AFEE374A}"/>
              </a:ext>
            </a:extLst>
          </p:cNvPr>
          <p:cNvCxnSpPr>
            <a:cxnSpLocks/>
          </p:cNvCxnSpPr>
          <p:nvPr/>
        </p:nvCxnSpPr>
        <p:spPr>
          <a:xfrm flipV="1">
            <a:off x="8213525" y="1616563"/>
            <a:ext cx="1603130" cy="229500"/>
          </a:xfrm>
          <a:prstGeom prst="line">
            <a:avLst/>
          </a:prstGeom>
          <a:ln w="57150">
            <a:solidFill>
              <a:srgbClr val="F10FC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484BF4D-4C3F-4887-9D58-4406E15E8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5889">
            <a:off x="504856" y="1699730"/>
            <a:ext cx="4855400" cy="250459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678C6F4-8FC2-40C6-BE6B-7BD990E8F4C7}"/>
              </a:ext>
            </a:extLst>
          </p:cNvPr>
          <p:cNvCxnSpPr>
            <a:cxnSpLocks/>
          </p:cNvCxnSpPr>
          <p:nvPr/>
        </p:nvCxnSpPr>
        <p:spPr>
          <a:xfrm flipH="1" flipV="1">
            <a:off x="8129532" y="947031"/>
            <a:ext cx="3683063" cy="130474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18F1D24-1F5F-4EB2-8C70-8E73F2E30EFF}"/>
              </a:ext>
            </a:extLst>
          </p:cNvPr>
          <p:cNvCxnSpPr/>
          <p:nvPr/>
        </p:nvCxnSpPr>
        <p:spPr>
          <a:xfrm>
            <a:off x="9437437" y="1410308"/>
            <a:ext cx="1016469" cy="362305"/>
          </a:xfrm>
          <a:prstGeom prst="line">
            <a:avLst/>
          </a:prstGeom>
          <a:ln w="57150">
            <a:solidFill>
              <a:srgbClr val="F10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184B4AF-B967-49FA-89B5-EE00B2195C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5901" flipH="1">
            <a:off x="8975812" y="894819"/>
            <a:ext cx="2072958" cy="9483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98FE5-193A-4FE5-9C7A-0E72AC31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9977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B0E8F3-CC10-4D92-B588-B56A3AE6340B}"/>
              </a:ext>
            </a:extLst>
          </p:cNvPr>
          <p:cNvSpPr txBox="1"/>
          <p:nvPr/>
        </p:nvSpPr>
        <p:spPr>
          <a:xfrm>
            <a:off x="60385" y="4471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useful tools and websites - </a:t>
            </a:r>
            <a:r>
              <a:rPr lang="en-GB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Airscout</a:t>
            </a:r>
            <a:endParaRPr lang="en-GB" sz="3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5C590-24E1-4988-B04F-C71021870C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86" y="752604"/>
            <a:ext cx="7847975" cy="5217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C13989-CBD1-49E1-B6E1-FD27A65CCDBE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ECB49C-DB75-4860-ADA2-17F9A0D74701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412E3AB-A2AF-4519-8113-D120C6563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6FB6285-54B4-4D33-8D41-BD04F256C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id="{F21756C1-4DDE-400F-B1E6-A15792BC82B7}"/>
              </a:ext>
            </a:extLst>
          </p:cNvPr>
          <p:cNvSpPr txBox="1"/>
          <p:nvPr/>
        </p:nvSpPr>
        <p:spPr>
          <a:xfrm>
            <a:off x="8216349" y="4267200"/>
            <a:ext cx="3832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hlinkClick r:id="rId4"/>
              </a:rPr>
              <a:t>http://www.airscout.eu</a:t>
            </a:r>
            <a:r>
              <a:rPr lang="en-GB" dirty="0">
                <a:hlinkClick r:id="rId4"/>
              </a:rPr>
              <a:t>/</a:t>
            </a: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BFB7C38-3EE2-4D77-98DC-BF0D46819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684" y="2112214"/>
            <a:ext cx="3939893" cy="1979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DCA86C09-61D8-4287-ACC0-13B35F1E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57</a:t>
            </a:fld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7385302-A1F1-4336-9BCD-13A58AB608B7}"/>
              </a:ext>
            </a:extLst>
          </p:cNvPr>
          <p:cNvSpPr/>
          <p:nvPr/>
        </p:nvSpPr>
        <p:spPr>
          <a:xfrm>
            <a:off x="3419475" y="2112214"/>
            <a:ext cx="1028700" cy="662541"/>
          </a:xfrm>
          <a:prstGeom prst="ellipse">
            <a:avLst/>
          </a:prstGeom>
          <a:noFill/>
          <a:ln w="38100">
            <a:solidFill>
              <a:srgbClr val="F513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51329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22DC7EF-FBE2-4F2F-AFA5-08B79112CB30}"/>
              </a:ext>
            </a:extLst>
          </p:cNvPr>
          <p:cNvSpPr/>
          <p:nvPr/>
        </p:nvSpPr>
        <p:spPr>
          <a:xfrm>
            <a:off x="2276475" y="4267200"/>
            <a:ext cx="390525" cy="359354"/>
          </a:xfrm>
          <a:prstGeom prst="ellipse">
            <a:avLst/>
          </a:prstGeom>
          <a:noFill/>
          <a:ln w="38100">
            <a:solidFill>
              <a:srgbClr val="F513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51329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12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B0E8F3-CC10-4D92-B588-B56A3AE6340B}"/>
              </a:ext>
            </a:extLst>
          </p:cNvPr>
          <p:cNvSpPr txBox="1"/>
          <p:nvPr/>
        </p:nvSpPr>
        <p:spPr>
          <a:xfrm>
            <a:off x="60385" y="44719"/>
            <a:ext cx="11615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useful tools and websites – </a:t>
            </a:r>
            <a:r>
              <a:rPr lang="en-GB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Airscout</a:t>
            </a:r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Airscatter</a:t>
            </a:r>
            <a:endParaRPr lang="en-GB" sz="3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FB1A8-46B9-4FCE-A68C-E5BF744FC5C9}"/>
              </a:ext>
            </a:extLst>
          </p:cNvPr>
          <p:cNvSpPr txBox="1"/>
          <p:nvPr/>
        </p:nvSpPr>
        <p:spPr>
          <a:xfrm>
            <a:off x="3503596" y="5324156"/>
            <a:ext cx="6160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https://www.youtube.com/watch?v=g6IFVdu031s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04B1A-C862-49BF-90BD-717D0C4A5F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456" y="1821308"/>
            <a:ext cx="5903087" cy="33201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54D3EC-1E06-4D6D-B800-4AAF046E9A3C}"/>
              </a:ext>
            </a:extLst>
          </p:cNvPr>
          <p:cNvSpPr txBox="1"/>
          <p:nvPr/>
        </p:nvSpPr>
        <p:spPr>
          <a:xfrm>
            <a:off x="4408370" y="841644"/>
            <a:ext cx="5390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DL0GTH &lt;&gt; G3XDY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2DE0ED-B2B5-4EE5-AC5A-2B25048B79A7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0DE655-21EB-4646-AFB9-536D5E48D9CB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614B6C8A-E1F8-478C-8ED2-A8A6F8897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B9BC1DDD-F3C1-41AD-9AEE-6E5BAAA9E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277F5D-9C63-4D76-B2F6-2109D04C1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8089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>
            <a:extLst>
              <a:ext uri="{FF2B5EF4-FFF2-40B4-BE49-F238E27FC236}">
                <a16:creationId xmlns:a16="http://schemas.microsoft.com/office/drawing/2014/main" id="{C81F86A1-09DB-4060-BF68-048BA44E8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882" y="1253777"/>
            <a:ext cx="5711645" cy="4412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B0E8F3-CC10-4D92-B588-B56A3AE6340B}"/>
              </a:ext>
            </a:extLst>
          </p:cNvPr>
          <p:cNvSpPr txBox="1"/>
          <p:nvPr/>
        </p:nvSpPr>
        <p:spPr>
          <a:xfrm>
            <a:off x="60385" y="44719"/>
            <a:ext cx="11615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useful tools and websites – Hepburn </a:t>
            </a:r>
            <a:r>
              <a:rPr lang="en-GB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</a:t>
            </a:r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Charts</a:t>
            </a:r>
          </a:p>
        </p:txBody>
      </p:sp>
      <p:pic>
        <p:nvPicPr>
          <p:cNvPr id="27650" name="Picture 2" descr="slideshow">
            <a:extLst>
              <a:ext uri="{FF2B5EF4-FFF2-40B4-BE49-F238E27FC236}">
                <a16:creationId xmlns:a16="http://schemas.microsoft.com/office/drawing/2014/main" id="{D6183F8D-F08F-4B22-A012-C493AD6D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355" y="1236037"/>
            <a:ext cx="5734607" cy="4430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id="{A38050DF-0234-4455-98C2-C8A5D92A1797}"/>
              </a:ext>
            </a:extLst>
          </p:cNvPr>
          <p:cNvSpPr txBox="1"/>
          <p:nvPr/>
        </p:nvSpPr>
        <p:spPr>
          <a:xfrm>
            <a:off x="2566197" y="676679"/>
            <a:ext cx="7489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hlinkClick r:id="rId4"/>
              </a:rPr>
              <a:t>https://www.dxinfocentre.com/tropo_nwe.html</a:t>
            </a:r>
            <a:endParaRPr lang="en-GB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3911D9-D790-4C27-A8B7-03606589E832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2DD403-09FC-4D23-882A-A87EB5CAA60E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FB0946D-128F-4BE1-A622-457A1D033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CC3D6734-E84D-4BA2-8EDE-1652C8489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F995F-B699-4A45-A82C-4D75CA71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609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2890E1-8CB8-4852-8923-393D45477136}"/>
              </a:ext>
            </a:extLst>
          </p:cNvPr>
          <p:cNvSpPr txBox="1"/>
          <p:nvPr/>
        </p:nvSpPr>
        <p:spPr>
          <a:xfrm>
            <a:off x="60385" y="44719"/>
            <a:ext cx="5451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history lesson!</a:t>
            </a:r>
          </a:p>
        </p:txBody>
      </p:sp>
      <p:pic>
        <p:nvPicPr>
          <p:cNvPr id="13" name="Picture 2" descr="The two pictures above show VHF NFD at Brill July 1966">
            <a:extLst>
              <a:ext uri="{FF2B5EF4-FFF2-40B4-BE49-F238E27FC236}">
                <a16:creationId xmlns:a16="http://schemas.microsoft.com/office/drawing/2014/main" id="{EE3AC924-0743-4B72-925D-A2E1FDD4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473" y="898642"/>
            <a:ext cx="7070347" cy="482551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B9C363-2F1C-4C91-8BDD-6B522B2B20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298" y="1407003"/>
            <a:ext cx="5365420" cy="40240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4878B52-D418-4792-8CD5-2125C97DB2A9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864E654-4129-4FF4-9DC0-8381528B716A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D2DC38B4-BD0E-408A-8042-C68601A5C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1FEB464A-5DC4-4D04-BCB2-B78DD2175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Slide Number Placeholder 2055">
            <a:extLst>
              <a:ext uri="{FF2B5EF4-FFF2-40B4-BE49-F238E27FC236}">
                <a16:creationId xmlns:a16="http://schemas.microsoft.com/office/drawing/2014/main" id="{21101605-449D-481F-8E44-8EF44E2A6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7881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B0E8F3-CC10-4D92-B588-B56A3AE6340B}"/>
              </a:ext>
            </a:extLst>
          </p:cNvPr>
          <p:cNvSpPr txBox="1"/>
          <p:nvPr/>
        </p:nvSpPr>
        <p:spPr>
          <a:xfrm>
            <a:off x="60385" y="44719"/>
            <a:ext cx="11615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useful tools and websites – Make More Miles on VHF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3911D9-D790-4C27-A8B7-03606589E832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2DD403-09FC-4D23-882A-A87EB5CAA60E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FB0946D-128F-4BE1-A622-457A1D033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CC3D6734-E84D-4BA2-8EDE-1652C8489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F995F-B699-4A45-A82C-4D75CA71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60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81897B-3280-4678-B14B-331E7230E4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600" y="799118"/>
            <a:ext cx="8141258" cy="50424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69E1B8-02FF-4447-BBD2-474456972557}"/>
              </a:ext>
            </a:extLst>
          </p:cNvPr>
          <p:cNvSpPr txBox="1"/>
          <p:nvPr/>
        </p:nvSpPr>
        <p:spPr>
          <a:xfrm>
            <a:off x="9563100" y="2620344"/>
            <a:ext cx="2238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hlinkClick r:id="rId4"/>
              </a:rPr>
              <a:t>MMMonVHF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785718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FB6CF-4452-4896-AED5-01214A3CB281}"/>
              </a:ext>
            </a:extLst>
          </p:cNvPr>
          <p:cNvSpPr txBox="1"/>
          <p:nvPr/>
        </p:nvSpPr>
        <p:spPr>
          <a:xfrm>
            <a:off x="4196615" y="2021305"/>
            <a:ext cx="4100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Part Four</a:t>
            </a:r>
          </a:p>
          <a:p>
            <a:pPr algn="ctr"/>
            <a:r>
              <a:rPr lang="en-GB" sz="4000" dirty="0"/>
              <a:t>‘The Rats’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3E2FC9-CE4B-4F39-98AB-5000750EABBB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FCCF8C-F96C-42C4-ACAB-2C106C24ADDE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5801D8E-7826-4ABA-A7C6-4D0A27496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A26A85F-4550-426B-A837-83E24DDD4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189171-C0EF-43C2-B2C2-C333F0192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0476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054C69-50A9-4B59-AC5B-AA34F0B30EDD}"/>
              </a:ext>
            </a:extLst>
          </p:cNvPr>
          <p:cNvSpPr txBox="1"/>
          <p:nvPr/>
        </p:nvSpPr>
        <p:spPr>
          <a:xfrm>
            <a:off x="8121802" y="3299312"/>
            <a:ext cx="38757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51329"/>
                </a:solidFill>
              </a:rPr>
              <a:t>½ price (£10 vs £20) - Special offer to RSH Members only </a:t>
            </a:r>
          </a:p>
          <a:p>
            <a:pPr algn="ctr"/>
            <a:r>
              <a:rPr lang="en-GB" sz="2000" b="1" dirty="0">
                <a:solidFill>
                  <a:srgbClr val="F51329"/>
                </a:solidFill>
              </a:rPr>
              <a:t>(offer valid to end March 2021)</a:t>
            </a:r>
            <a:endParaRPr lang="en-GB" sz="1100" b="1" dirty="0">
              <a:solidFill>
                <a:srgbClr val="F51329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CA749-109E-4EFA-8D8D-4C33978FEA6F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Drowned Rats Radio Group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D8FEA4-AD78-4D8A-AEFE-A321A0E5B7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5" y="914016"/>
            <a:ext cx="7907294" cy="5112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7F3376-A3EB-45F5-993B-B4A904B43868}"/>
              </a:ext>
            </a:extLst>
          </p:cNvPr>
          <p:cNvSpPr txBox="1"/>
          <p:nvPr/>
        </p:nvSpPr>
        <p:spPr>
          <a:xfrm>
            <a:off x="8199278" y="1138258"/>
            <a:ext cx="3720796" cy="193899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/>
              <a:t>We are beginner friendly and love to train newcomers</a:t>
            </a:r>
          </a:p>
          <a:p>
            <a:pPr algn="ctr"/>
            <a:endParaRPr lang="en-GB" sz="2400" i="1" dirty="0"/>
          </a:p>
          <a:p>
            <a:pPr algn="ctr"/>
            <a:r>
              <a:rPr lang="en-GB" sz="2400" i="1" dirty="0"/>
              <a:t>…. but we also welcome ‘old hands’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B594C5-23B9-41E4-8A24-05DD6C829953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764BE5-BC8A-4682-963B-F9924133CF33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E0F2D78-D4CF-430B-8C53-B2335BF9F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5A3C40E-0800-4FB8-82BB-0E8ED81E0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DDBD9-E545-4777-9DE8-46955BF02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62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4F47A-79CB-47E8-887C-45F3ADFD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9023" y="5038383"/>
            <a:ext cx="1295400" cy="9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571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CA749-109E-4EFA-8D8D-4C33978FEA6F}"/>
              </a:ext>
            </a:extLst>
          </p:cNvPr>
          <p:cNvSpPr txBox="1"/>
          <p:nvPr/>
        </p:nvSpPr>
        <p:spPr>
          <a:xfrm>
            <a:off x="60384" y="44719"/>
            <a:ext cx="12131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Drowned Rats Radio Group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054C69-50A9-4B59-AC5B-AA34F0B30EDD}"/>
              </a:ext>
            </a:extLst>
          </p:cNvPr>
          <p:cNvSpPr txBox="1"/>
          <p:nvPr/>
        </p:nvSpPr>
        <p:spPr>
          <a:xfrm>
            <a:off x="5370896" y="2764007"/>
            <a:ext cx="444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VIDEO</a:t>
            </a:r>
          </a:p>
        </p:txBody>
      </p:sp>
      <p:sp>
        <p:nvSpPr>
          <p:cNvPr id="3" name="AutoShape 2" descr="preview url image">
            <a:extLst>
              <a:ext uri="{FF2B5EF4-FFF2-40B4-BE49-F238E27FC236}">
                <a16:creationId xmlns:a16="http://schemas.microsoft.com/office/drawing/2014/main" id="{841B66AA-2352-4CD6-842E-5D545A4D20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preview url image">
            <a:extLst>
              <a:ext uri="{FF2B5EF4-FFF2-40B4-BE49-F238E27FC236}">
                <a16:creationId xmlns:a16="http://schemas.microsoft.com/office/drawing/2014/main" id="{DF3E70BF-54F8-46DF-B191-1E675D8E1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6" descr="preview url image">
            <a:extLst>
              <a:ext uri="{FF2B5EF4-FFF2-40B4-BE49-F238E27FC236}">
                <a16:creationId xmlns:a16="http://schemas.microsoft.com/office/drawing/2014/main" id="{6B964CA9-A811-46B6-B303-B6AAEA09E9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E54ECF-1AEE-4D6D-8C7D-14F1C098A296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15D23E-F2A8-4C62-BAD7-1D451BDBBFC5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2D37A25-F71C-4172-9FFF-F7869B87F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B3B4BFD0-AC15-49C5-8BDB-1F77C51DA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08F322-C90A-46F5-92C7-24273FE6EC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53" b="-268"/>
          <a:stretch/>
        </p:blipFill>
        <p:spPr>
          <a:xfrm>
            <a:off x="163474" y="942616"/>
            <a:ext cx="6116230" cy="438338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65F4DA-C85E-49BF-AA64-97F04550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63</a:t>
            </a:fld>
            <a:endParaRPr lang="en-GB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C2B49AE-18B8-446F-A56B-B2BDB9A7D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018" y="942615"/>
            <a:ext cx="5844508" cy="438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2409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3098C75-2E0D-4B79-ABFB-EEC857EF9A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086" y="731284"/>
            <a:ext cx="8268387" cy="53476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CA749-109E-4EFA-8D8D-4C33978FEA6F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Drowned Rats Radio Group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B594C5-23B9-41E4-8A24-05DD6C829953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764BE5-BC8A-4682-963B-F9924133CF33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45A3C40E-0800-4FB8-82BB-0E8ED81E0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9446A4-CA95-46C2-9433-39CE4F4012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021" y="741392"/>
            <a:ext cx="2494382" cy="534762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7E0F2D78-D4CF-430B-8C53-B2335BF9F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683EFBB-F560-4BF1-B9B7-4C6318D2296A}"/>
              </a:ext>
            </a:extLst>
          </p:cNvPr>
          <p:cNvSpPr txBox="1"/>
          <p:nvPr/>
        </p:nvSpPr>
        <p:spPr>
          <a:xfrm>
            <a:off x="432861" y="1280874"/>
            <a:ext cx="44439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https://www.youtube.com/watch?v=B3AonADU8uo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EA1835-CB4A-4007-BD3F-09F0701F01D5}"/>
              </a:ext>
            </a:extLst>
          </p:cNvPr>
          <p:cNvSpPr txBox="1"/>
          <p:nvPr/>
        </p:nvSpPr>
        <p:spPr>
          <a:xfrm>
            <a:off x="706597" y="888205"/>
            <a:ext cx="422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DROWNED RATS SHOWREEL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1EFD216C-D6BE-49F8-8181-7C1CB68D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768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CA749-109E-4EFA-8D8D-4C33978FEA6F}"/>
              </a:ext>
            </a:extLst>
          </p:cNvPr>
          <p:cNvSpPr txBox="1"/>
          <p:nvPr/>
        </p:nvSpPr>
        <p:spPr>
          <a:xfrm>
            <a:off x="60384" y="44719"/>
            <a:ext cx="12131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Drowned Rats Radio Group – March 20 – 144/432 contest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054C69-50A9-4B59-AC5B-AA34F0B30EDD}"/>
              </a:ext>
            </a:extLst>
          </p:cNvPr>
          <p:cNvSpPr txBox="1"/>
          <p:nvPr/>
        </p:nvSpPr>
        <p:spPr>
          <a:xfrm>
            <a:off x="5370896" y="2764007"/>
            <a:ext cx="444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VIDEO</a:t>
            </a:r>
          </a:p>
        </p:txBody>
      </p:sp>
      <p:sp>
        <p:nvSpPr>
          <p:cNvPr id="3" name="AutoShape 2" descr="preview url image">
            <a:extLst>
              <a:ext uri="{FF2B5EF4-FFF2-40B4-BE49-F238E27FC236}">
                <a16:creationId xmlns:a16="http://schemas.microsoft.com/office/drawing/2014/main" id="{841B66AA-2352-4CD6-842E-5D545A4D20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preview url image">
            <a:extLst>
              <a:ext uri="{FF2B5EF4-FFF2-40B4-BE49-F238E27FC236}">
                <a16:creationId xmlns:a16="http://schemas.microsoft.com/office/drawing/2014/main" id="{DF3E70BF-54F8-46DF-B191-1E675D8E1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6" descr="preview url image">
            <a:extLst>
              <a:ext uri="{FF2B5EF4-FFF2-40B4-BE49-F238E27FC236}">
                <a16:creationId xmlns:a16="http://schemas.microsoft.com/office/drawing/2014/main" id="{6B964CA9-A811-46B6-B303-B6AAEA09E9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28D307-50C3-499E-BD55-706397F1BF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59" y="916324"/>
            <a:ext cx="5857709" cy="4682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CC67F-409A-4804-9B66-2490E1CECF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003" y="1332571"/>
            <a:ext cx="5903906" cy="380371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96B90AE-D57B-46F8-AB23-6BF581D92B33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1E6FDF-87E8-400D-A8AD-1F4AC9DA0215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AEF4244-9BD7-42C6-B0B5-9F2A38295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5C359B3-D1EB-4746-A0FC-550EA904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F22CE8-F49E-49C1-BB24-53A4152C4403}"/>
              </a:ext>
            </a:extLst>
          </p:cNvPr>
          <p:cNvCxnSpPr/>
          <p:nvPr/>
        </p:nvCxnSpPr>
        <p:spPr>
          <a:xfrm flipV="1">
            <a:off x="2602522" y="2515772"/>
            <a:ext cx="2897945" cy="913228"/>
          </a:xfrm>
          <a:prstGeom prst="line">
            <a:avLst/>
          </a:prstGeom>
          <a:ln w="57150">
            <a:solidFill>
              <a:srgbClr val="F10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AEB392-1044-45DC-A529-CF26A853D0FB}"/>
              </a:ext>
            </a:extLst>
          </p:cNvPr>
          <p:cNvCxnSpPr>
            <a:cxnSpLocks/>
          </p:cNvCxnSpPr>
          <p:nvPr/>
        </p:nvCxnSpPr>
        <p:spPr>
          <a:xfrm>
            <a:off x="2688796" y="3429000"/>
            <a:ext cx="2682100" cy="1327111"/>
          </a:xfrm>
          <a:prstGeom prst="line">
            <a:avLst/>
          </a:prstGeom>
          <a:ln w="57150">
            <a:solidFill>
              <a:srgbClr val="F10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E04BDA-15FF-4D8D-A12D-2C0FF4B8699E}"/>
              </a:ext>
            </a:extLst>
          </p:cNvPr>
          <p:cNvCxnSpPr>
            <a:cxnSpLocks/>
          </p:cNvCxnSpPr>
          <p:nvPr/>
        </p:nvCxnSpPr>
        <p:spPr>
          <a:xfrm>
            <a:off x="2612596" y="3400249"/>
            <a:ext cx="3010268" cy="3244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" name="TextBox 2047">
            <a:extLst>
              <a:ext uri="{FF2B5EF4-FFF2-40B4-BE49-F238E27FC236}">
                <a16:creationId xmlns:a16="http://schemas.microsoft.com/office/drawing/2014/main" id="{C2B8B146-4E30-47DD-9CDE-120AB4F6A557}"/>
              </a:ext>
            </a:extLst>
          </p:cNvPr>
          <p:cNvSpPr txBox="1"/>
          <p:nvPr/>
        </p:nvSpPr>
        <p:spPr>
          <a:xfrm>
            <a:off x="353160" y="978445"/>
            <a:ext cx="89665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144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858506-8B65-47FC-984B-33CE5DC5AE86}"/>
              </a:ext>
            </a:extLst>
          </p:cNvPr>
          <p:cNvSpPr txBox="1"/>
          <p:nvPr/>
        </p:nvSpPr>
        <p:spPr>
          <a:xfrm>
            <a:off x="6257066" y="1372708"/>
            <a:ext cx="89665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432</a:t>
            </a:r>
          </a:p>
        </p:txBody>
      </p:sp>
      <p:sp>
        <p:nvSpPr>
          <p:cNvPr id="2049" name="Slide Number Placeholder 2048">
            <a:extLst>
              <a:ext uri="{FF2B5EF4-FFF2-40B4-BE49-F238E27FC236}">
                <a16:creationId xmlns:a16="http://schemas.microsoft.com/office/drawing/2014/main" id="{7650B542-C668-4B80-A4EC-8165A886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6484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CA749-109E-4EFA-8D8D-4C33978FEA6F}"/>
              </a:ext>
            </a:extLst>
          </p:cNvPr>
          <p:cNvSpPr txBox="1"/>
          <p:nvPr/>
        </p:nvSpPr>
        <p:spPr>
          <a:xfrm>
            <a:off x="60384" y="44719"/>
            <a:ext cx="12131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Drowned Rats Radio Group – Points mean prizes!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054C69-50A9-4B59-AC5B-AA34F0B30EDD}"/>
              </a:ext>
            </a:extLst>
          </p:cNvPr>
          <p:cNvSpPr txBox="1"/>
          <p:nvPr/>
        </p:nvSpPr>
        <p:spPr>
          <a:xfrm>
            <a:off x="5370896" y="2764007"/>
            <a:ext cx="444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VIDEO</a:t>
            </a:r>
          </a:p>
        </p:txBody>
      </p:sp>
      <p:sp>
        <p:nvSpPr>
          <p:cNvPr id="3" name="AutoShape 2" descr="preview url image">
            <a:extLst>
              <a:ext uri="{FF2B5EF4-FFF2-40B4-BE49-F238E27FC236}">
                <a16:creationId xmlns:a16="http://schemas.microsoft.com/office/drawing/2014/main" id="{841B66AA-2352-4CD6-842E-5D545A4D20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preview url image">
            <a:extLst>
              <a:ext uri="{FF2B5EF4-FFF2-40B4-BE49-F238E27FC236}">
                <a16:creationId xmlns:a16="http://schemas.microsoft.com/office/drawing/2014/main" id="{DF3E70BF-54F8-46DF-B191-1E675D8E1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6" descr="preview url image">
            <a:extLst>
              <a:ext uri="{FF2B5EF4-FFF2-40B4-BE49-F238E27FC236}">
                <a16:creationId xmlns:a16="http://schemas.microsoft.com/office/drawing/2014/main" id="{6B964CA9-A811-46B6-B303-B6AAEA09E9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525C8D-D06E-4569-81CE-63F2DDE2CC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060" y="802367"/>
            <a:ext cx="3656679" cy="52246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6DB61FE-BEEB-4741-B4D7-AE7B2A49340A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0B47D2-B690-427A-9BB7-7F84D98C9132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79DAA199-5D10-4637-8C29-8205AAC25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DF0A1AA4-8649-4982-8855-5AC635834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A47FCD3-84D4-40D2-9A03-09176DDD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406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054C69-50A9-4B59-AC5B-AA34F0B30EDD}"/>
              </a:ext>
            </a:extLst>
          </p:cNvPr>
          <p:cNvSpPr txBox="1"/>
          <p:nvPr/>
        </p:nvSpPr>
        <p:spPr>
          <a:xfrm>
            <a:off x="8357965" y="4688175"/>
            <a:ext cx="361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½ price (£10 vs £20) - Special offer to RSH Members only 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(offer valid to end March 2021)</a:t>
            </a:r>
            <a:endParaRPr lang="en-GB" sz="11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CA749-109E-4EFA-8D8D-4C33978FEA6F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Drowned Rats Radio Group - benefits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A1A4DDE-9C17-4559-B949-A0E502247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2205" y="2414691"/>
            <a:ext cx="2209288" cy="215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BD7CE-6E5B-49F5-AA6C-ADB871951074}"/>
              </a:ext>
            </a:extLst>
          </p:cNvPr>
          <p:cNvSpPr txBox="1"/>
          <p:nvPr/>
        </p:nvSpPr>
        <p:spPr>
          <a:xfrm>
            <a:off x="100020" y="706499"/>
            <a:ext cx="804331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b="1" dirty="0"/>
              <a:t>12 Reasons to Join The Rats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RSGB Affiliated Society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One of UK’s top VHF/UHF/SHF Contesting Groups – join a winning team – but </a:t>
            </a:r>
            <a:r>
              <a:rPr lang="en-GB" sz="2300" i="1" dirty="0"/>
              <a:t>no pressure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We are your local group – but have a number of RSH expats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Accessible and beginner friendly – on tap advice from experts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Age range 30 – 70+,  G3’s to M6/7’s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Small enough for everyone to count and have a voice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We do more than contesting! Technical / Operating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Weekly events – </a:t>
            </a:r>
            <a:r>
              <a:rPr lang="en-GB" sz="2300" i="1" dirty="0"/>
              <a:t>do as much or as little as you wish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Loan store – radios, antennas, masts and more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Lively information hub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Monthly pub meetings, Online meetings, quizzes and webinars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Top class, well-equipped contest station and weekends away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5AE630-5B3E-46E1-BEE8-06CEC3BA5C96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FB4C56-DEB3-43AA-9AF6-705CDDD18519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EBC5EC6-EBE6-4048-8193-AA9B8353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E6F6F2F0-6930-4A0C-9D14-8F0024153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ED73E-4290-47B1-AD3C-52653F9607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871" y="629494"/>
            <a:ext cx="819955" cy="1789977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CFB978D8-28FE-45B5-8DE4-BDAE66E4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5472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4C85C7-E3D1-4C0A-8CD6-3C57CD5E8798}"/>
              </a:ext>
            </a:extLst>
          </p:cNvPr>
          <p:cNvSpPr txBox="1"/>
          <p:nvPr/>
        </p:nvSpPr>
        <p:spPr>
          <a:xfrm>
            <a:off x="246743" y="673768"/>
            <a:ext cx="115824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Harrow special offer</a:t>
            </a:r>
          </a:p>
          <a:p>
            <a:pPr algn="ctr"/>
            <a:r>
              <a:rPr lang="en-GB" sz="3200" dirty="0"/>
              <a:t>Email: </a:t>
            </a:r>
            <a:r>
              <a:rPr lang="en-GB" sz="3200" dirty="0">
                <a:hlinkClick r:id="rId2"/>
              </a:rPr>
              <a:t>m1smh@drownedrats.uk</a:t>
            </a:r>
            <a:r>
              <a:rPr lang="en-GB" sz="3200" dirty="0"/>
              <a:t> or </a:t>
            </a:r>
            <a:r>
              <a:rPr lang="en-GB" sz="3200" dirty="0">
                <a:hlinkClick r:id="rId3"/>
              </a:rPr>
              <a:t>m0icr@drownedrats.uk</a:t>
            </a:r>
            <a:endParaRPr lang="en-GB" sz="3200" dirty="0"/>
          </a:p>
          <a:p>
            <a:pPr algn="ctr"/>
            <a:endParaRPr lang="en-GB" sz="3200" dirty="0"/>
          </a:p>
          <a:p>
            <a:pPr algn="ctr"/>
            <a:r>
              <a:rPr lang="en-GB" sz="2400" dirty="0"/>
              <a:t>Or find out more at </a:t>
            </a:r>
            <a:r>
              <a:rPr lang="en-GB" sz="2400" dirty="0">
                <a:hlinkClick r:id="rId4"/>
              </a:rPr>
              <a:t>www.g3rat.com</a:t>
            </a:r>
            <a:endParaRPr lang="en-GB" sz="2400" dirty="0"/>
          </a:p>
          <a:p>
            <a:pPr algn="ctr"/>
            <a:r>
              <a:rPr lang="en-GB" sz="2400" dirty="0"/>
              <a:t>Non-discounted membership link: </a:t>
            </a:r>
            <a:r>
              <a:rPr lang="en-GB" sz="2400" dirty="0">
                <a:hlinkClick r:id="rId5"/>
              </a:rPr>
              <a:t>https://www.g3rat.com/join-us-2/</a:t>
            </a:r>
            <a:endParaRPr lang="en-GB" sz="2400" dirty="0"/>
          </a:p>
          <a:p>
            <a:pPr algn="ctr"/>
            <a:endParaRPr lang="en-GB" sz="3200" dirty="0"/>
          </a:p>
          <a:p>
            <a:pPr algn="ctr"/>
            <a:endParaRPr lang="en-GB" sz="32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48138EE-F4B2-42D2-8446-BB1C004A7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3991" y="3202653"/>
            <a:ext cx="3357964" cy="25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A2CB0BD-F3B6-482E-BD79-050B8BCEF384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3D677F-1A28-451C-8CF6-6460BDE714E4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65A0BE5-E7BB-492F-BA86-372E70EA7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42B72F9-8319-4746-A1FE-6FDF4614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361AE-41ED-4FE4-ABDB-A4EF6F32A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74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Why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32DC0FFE-724D-40FA-BFB8-ED57D591B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8298" y="839102"/>
            <a:ext cx="3750100" cy="515656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8DA58D-763A-468E-BB10-BE7FD734D4AC}"/>
              </a:ext>
            </a:extLst>
          </p:cNvPr>
          <p:cNvSpPr txBox="1"/>
          <p:nvPr/>
        </p:nvSpPr>
        <p:spPr>
          <a:xfrm>
            <a:off x="224287" y="845389"/>
            <a:ext cx="704778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It’s fun</a:t>
            </a:r>
          </a:p>
          <a:p>
            <a:pPr marL="457200" indent="-457200">
              <a:buAutoNum type="arabicPeriod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Great community</a:t>
            </a:r>
          </a:p>
          <a:p>
            <a:pPr marL="457200" indent="-457200">
              <a:buAutoNum type="arabicPeriod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Always learning</a:t>
            </a:r>
          </a:p>
          <a:p>
            <a:pPr marL="457200" indent="-457200">
              <a:buAutoNum type="arabicPeriod"/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</a:rPr>
              <a:t>It’s </a:t>
            </a:r>
            <a:r>
              <a:rPr lang="en-GB" sz="2800" i="1" dirty="0">
                <a:solidFill>
                  <a:schemeClr val="bg2">
                    <a:lumMod val="10000"/>
                  </a:schemeClr>
                </a:solidFill>
              </a:rPr>
              <a:t>not like HF Contesting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Friendly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Shorter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Easier to compete?</a:t>
            </a:r>
          </a:p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D65972-D917-418C-809A-D54173160CE8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4C8F1B-45A3-43C7-9FB3-47F91163FA0D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015502A6-635C-4FE6-B4A8-E402B94B7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F39DFB01-AC14-44D1-B1AC-58074DF16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0DFB8B-F982-40C6-B02D-AED1A125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685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3C2F161-A6E7-4F6D-AE38-0AEE31597176}"/>
              </a:ext>
            </a:extLst>
          </p:cNvPr>
          <p:cNvSpPr txBox="1"/>
          <p:nvPr/>
        </p:nvSpPr>
        <p:spPr>
          <a:xfrm>
            <a:off x="5584104" y="1322536"/>
            <a:ext cx="6438423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dirty="0"/>
              <a:t>Its all about dB gain and dB loss</a:t>
            </a:r>
          </a:p>
          <a:p>
            <a:r>
              <a:rPr lang="en-GB" sz="2400" dirty="0"/>
              <a:t>Against a backdrop of ‘atmospheric’ loss on a given path over distance and noise</a:t>
            </a:r>
          </a:p>
          <a:p>
            <a:pPr marL="457200" indent="-457200">
              <a:buAutoNum type="arabicPeriod"/>
            </a:pPr>
            <a:r>
              <a:rPr lang="en-GB" sz="2400" dirty="0"/>
              <a:t>Antenna Gain works for TX and RX</a:t>
            </a:r>
          </a:p>
          <a:p>
            <a:pPr marL="457200" indent="-457200">
              <a:buAutoNum type="arabicPeriod"/>
            </a:pPr>
            <a:r>
              <a:rPr lang="en-GB" sz="2400" dirty="0"/>
              <a:t>Increasing your output power only works one way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Reduce losses / maximise your gain / reduce noise (switch off those LED lights!!)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Learn to </a:t>
            </a:r>
            <a:r>
              <a:rPr lang="en-GB" sz="2400" i="1" dirty="0"/>
              <a:t>hear</a:t>
            </a:r>
            <a:r>
              <a:rPr lang="en-GB" sz="2400" dirty="0"/>
              <a:t> better!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Read your radio’s manual, learn to use the attenuator, RF gain, pre-amps, DSP and filters, audio compression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11771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– </a:t>
            </a: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important slide!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2B590A-77FE-41AF-9DF7-C133D4386D93}"/>
              </a:ext>
            </a:extLst>
          </p:cNvPr>
          <p:cNvSpPr txBox="1"/>
          <p:nvPr/>
        </p:nvSpPr>
        <p:spPr>
          <a:xfrm>
            <a:off x="290285" y="1318806"/>
            <a:ext cx="5050971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400" dirty="0"/>
              <a:t>Operator Skill </a:t>
            </a:r>
            <a:endParaRPr lang="en-GB" sz="2400" b="1" dirty="0"/>
          </a:p>
          <a:p>
            <a:pPr marL="342900" indent="-342900">
              <a:buAutoNum type="arabicPeriod"/>
            </a:pPr>
            <a:r>
              <a:rPr lang="en-GB" sz="2400" dirty="0"/>
              <a:t>Location</a:t>
            </a:r>
          </a:p>
          <a:p>
            <a:pPr marL="342900" indent="-342900">
              <a:buAutoNum type="arabicPeriod"/>
            </a:pPr>
            <a:r>
              <a:rPr lang="en-GB" sz="2400" dirty="0"/>
              <a:t>Antenna and feedline</a:t>
            </a:r>
          </a:p>
          <a:p>
            <a:pPr marL="342900" indent="-342900">
              <a:buAutoNum type="arabicPeriod"/>
            </a:pPr>
            <a:r>
              <a:rPr lang="en-GB" sz="2400" dirty="0"/>
              <a:t>Radio features</a:t>
            </a:r>
          </a:p>
          <a:p>
            <a:pPr marL="342900" indent="-342900">
              <a:buAutoNum type="arabicPeriod"/>
            </a:pPr>
            <a:r>
              <a:rPr lang="en-GB" sz="2400" dirty="0"/>
              <a:t>Conditions</a:t>
            </a:r>
          </a:p>
          <a:p>
            <a:pPr marL="342900" indent="-342900">
              <a:buAutoNum type="arabicPeriod"/>
            </a:pPr>
            <a:r>
              <a:rPr lang="en-GB" sz="2400" dirty="0"/>
              <a:t>Power</a:t>
            </a:r>
          </a:p>
          <a:p>
            <a:pPr marL="342900" indent="-342900">
              <a:buAutoNum type="arabicPeriod"/>
            </a:pPr>
            <a:endParaRPr lang="en-GB" sz="2400" dirty="0"/>
          </a:p>
          <a:p>
            <a:r>
              <a:rPr lang="en-GB" sz="2400" dirty="0"/>
              <a:t>… but in what order? </a:t>
            </a:r>
          </a:p>
          <a:p>
            <a:r>
              <a:rPr lang="en-GB" sz="2400" dirty="0"/>
              <a:t>A (</a:t>
            </a:r>
            <a:r>
              <a:rPr lang="en-GB" sz="2400" i="1" dirty="0"/>
              <a:t>controversial</a:t>
            </a:r>
            <a:r>
              <a:rPr lang="en-GB" sz="2400" dirty="0"/>
              <a:t>?) discussion point!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33F3B3-0EB9-47AD-89DE-9E73376DA064}"/>
              </a:ext>
            </a:extLst>
          </p:cNvPr>
          <p:cNvSpPr txBox="1"/>
          <p:nvPr/>
        </p:nvSpPr>
        <p:spPr>
          <a:xfrm>
            <a:off x="1265492" y="4747623"/>
            <a:ext cx="43186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00"/>
                </a:solidFill>
              </a:rPr>
              <a:t>HAVE FUN</a:t>
            </a:r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And never stop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23EF59-BBB4-4D66-80E8-D7613080B8CA}"/>
              </a:ext>
            </a:extLst>
          </p:cNvPr>
          <p:cNvSpPr txBox="1"/>
          <p:nvPr/>
        </p:nvSpPr>
        <p:spPr>
          <a:xfrm>
            <a:off x="749147" y="812144"/>
            <a:ext cx="3744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makes a great station?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C0B12F-510A-4F50-ACC4-6EA8C513103B}"/>
              </a:ext>
            </a:extLst>
          </p:cNvPr>
          <p:cNvSpPr txBox="1"/>
          <p:nvPr/>
        </p:nvSpPr>
        <p:spPr>
          <a:xfrm>
            <a:off x="6546682" y="788431"/>
            <a:ext cx="3744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DXing</a:t>
            </a:r>
            <a:r>
              <a:rPr lang="en-GB" sz="2400" dirty="0"/>
              <a:t> is a ‘game of Decibels’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05D772-5447-4E52-959A-130BB05BEF7E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67CF0B-27ED-4F0C-8727-61CC4ECE82FF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B2F24319-9AA5-4EA9-8849-E19DE75BB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60286CFB-8684-432B-8F96-5E590F89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4349FE0-C90F-4EC6-9153-8CFF43DBD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463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754506-1655-4527-BDDF-49B49DCAD4E3}"/>
              </a:ext>
            </a:extLst>
          </p:cNvPr>
          <p:cNvSpPr/>
          <p:nvPr/>
        </p:nvSpPr>
        <p:spPr>
          <a:xfrm>
            <a:off x="0" y="609601"/>
            <a:ext cx="12192000" cy="106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F922-D8C7-465D-A19E-CB6C2063668C}"/>
              </a:ext>
            </a:extLst>
          </p:cNvPr>
          <p:cNvSpPr txBox="1"/>
          <p:nvPr/>
        </p:nvSpPr>
        <p:spPr>
          <a:xfrm>
            <a:off x="60385" y="44719"/>
            <a:ext cx="840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- Radio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C002F-48CC-4CF4-BC16-B7A5CCEEF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958" y="1222665"/>
            <a:ext cx="9533440" cy="4543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A0D355A-B9B8-403A-B834-4D6EBBD52F56}"/>
              </a:ext>
            </a:extLst>
          </p:cNvPr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558ECB-EC19-4A58-9F52-61E40C4F6DCD}"/>
              </a:ext>
            </a:extLst>
          </p:cNvPr>
          <p:cNvSpPr txBox="1"/>
          <p:nvPr/>
        </p:nvSpPr>
        <p:spPr>
          <a:xfrm>
            <a:off x="1640917" y="6273224"/>
            <a:ext cx="1110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G2D / G3RAT - Drowned Rats Radio Group  - www.g3rat.com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1B468BB-8EC8-4B04-8521-E0959C1F1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484" y="5660570"/>
            <a:ext cx="1197430" cy="11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CE22416-6672-478F-9606-7A1AA8C80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398" y="5660570"/>
            <a:ext cx="119742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1AD110-FDEF-473F-B530-6A4605A6D580}"/>
              </a:ext>
            </a:extLst>
          </p:cNvPr>
          <p:cNvSpPr txBox="1"/>
          <p:nvPr/>
        </p:nvSpPr>
        <p:spPr>
          <a:xfrm>
            <a:off x="1174958" y="759773"/>
            <a:ext cx="671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 selection of modern radios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63055-28B0-4C27-A592-D8F447B3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47C88-B177-4E87-8260-DE4851C7138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624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3737</TotalTime>
  <Words>2612</Words>
  <Application>Microsoft Office PowerPoint</Application>
  <PresentationFormat>Widescreen</PresentationFormat>
  <Paragraphs>518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Arial</vt:lpstr>
      <vt:lpstr>Calibri</vt:lpstr>
      <vt:lpstr>Calibri Light</vt:lpstr>
      <vt:lpstr>Franklin Gothic Heavy</vt:lpstr>
      <vt:lpstr>LCD</vt:lpstr>
      <vt:lpstr>Lora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Ratcliffe</dc:creator>
  <cp:lastModifiedBy>Carl Ratcliffe</cp:lastModifiedBy>
  <cp:revision>98</cp:revision>
  <cp:lastPrinted>2021-03-09T20:59:23Z</cp:lastPrinted>
  <dcterms:created xsi:type="dcterms:W3CDTF">2021-03-09T17:31:25Z</dcterms:created>
  <dcterms:modified xsi:type="dcterms:W3CDTF">2021-03-12T18:50:49Z</dcterms:modified>
</cp:coreProperties>
</file>